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7" r:id="rId2"/>
    <p:sldId id="258" r:id="rId3"/>
    <p:sldId id="259" r:id="rId4"/>
    <p:sldId id="260" r:id="rId5"/>
    <p:sldId id="261" r:id="rId6"/>
    <p:sldId id="265" r:id="rId7"/>
    <p:sldId id="266" r:id="rId8"/>
    <p:sldId id="262" r:id="rId9"/>
    <p:sldId id="267" r:id="rId10"/>
    <p:sldId id="268" r:id="rId11"/>
    <p:sldId id="269" r:id="rId12"/>
    <p:sldId id="270" r:id="rId13"/>
    <p:sldId id="271" r:id="rId14"/>
    <p:sldId id="272" r:id="rId15"/>
    <p:sldId id="273" r:id="rId16"/>
    <p:sldId id="263" r:id="rId17"/>
    <p:sldId id="264" r:id="rId18"/>
  </p:sldIdLst>
  <p:sldSz cx="9144000" cy="5143500" type="screen16x9"/>
  <p:notesSz cx="6858000" cy="9144000"/>
  <p:embeddedFontLst>
    <p:embeddedFont>
      <p:font typeface="Proxima Nova"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4" roundtripDataSignature="AMtx7mhnQSaml6yAVv7dUUVUxnr5cAqLg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65F"/>
    <a:srgbClr val="1169CB"/>
    <a:srgbClr val="4EBACB"/>
    <a:srgbClr val="58C0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37"/>
    <p:restoredTop sz="94650"/>
  </p:normalViewPr>
  <p:slideViewPr>
    <p:cSldViewPr snapToGrid="0">
      <p:cViewPr varScale="1">
        <p:scale>
          <a:sx n="138" d="100"/>
          <a:sy n="138" d="100"/>
        </p:scale>
        <p:origin x="1152"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heme" Target="theme/theme1.xml"/></Relationships>
</file>

<file path=ppt/media/image1.png>
</file>

<file path=ppt/media/image10.png>
</file>

<file path=ppt/media/image11.png>
</file>

<file path=ppt/media/image12.jpg>
</file>

<file path=ppt/media/image13.jpg>
</file>

<file path=ppt/media/image14.jpg>
</file>

<file path=ppt/media/image15.jpg>
</file>

<file path=ppt/media/image16.jpg>
</file>

<file path=ppt/media/image17.jpeg>
</file>

<file path=ppt/media/image18.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109805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695902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483668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324352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650445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029664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 name="Google Shape;103;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 name="Google Shape;6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 name="Google Shape;7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167945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593032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39770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Google Shape;10;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2" name="Google Shape;12;p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3" name="Google Shape;13;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20"/>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20"/>
          <p:cNvSpPr txBox="1">
            <a:spLocks noGrp="1"/>
          </p:cNvSpPr>
          <p:nvPr>
            <p:ph type="title" hasCustomPrompt="1"/>
          </p:nvPr>
        </p:nvSpPr>
        <p:spPr>
          <a:xfrm>
            <a:off x="311700" y="991475"/>
            <a:ext cx="8520600" cy="19179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14000"/>
              <a:buNone/>
              <a:defRPr sz="14000" b="1"/>
            </a:lvl1pPr>
            <a:lvl2pPr lvl="1" algn="ctr">
              <a:lnSpc>
                <a:spcPct val="100000"/>
              </a:lnSpc>
              <a:spcBef>
                <a:spcPts val="0"/>
              </a:spcBef>
              <a:spcAft>
                <a:spcPts val="0"/>
              </a:spcAft>
              <a:buSzPts val="14000"/>
              <a:buNone/>
              <a:defRPr sz="14000" b="1"/>
            </a:lvl2pPr>
            <a:lvl3pPr lvl="2" algn="ctr">
              <a:lnSpc>
                <a:spcPct val="100000"/>
              </a:lnSpc>
              <a:spcBef>
                <a:spcPts val="0"/>
              </a:spcBef>
              <a:spcAft>
                <a:spcPts val="0"/>
              </a:spcAft>
              <a:buSzPts val="14000"/>
              <a:buNone/>
              <a:defRPr sz="14000" b="1"/>
            </a:lvl3pPr>
            <a:lvl4pPr lvl="3" algn="ctr">
              <a:lnSpc>
                <a:spcPct val="100000"/>
              </a:lnSpc>
              <a:spcBef>
                <a:spcPts val="0"/>
              </a:spcBef>
              <a:spcAft>
                <a:spcPts val="0"/>
              </a:spcAft>
              <a:buSzPts val="14000"/>
              <a:buNone/>
              <a:defRPr sz="14000" b="1"/>
            </a:lvl4pPr>
            <a:lvl5pPr lvl="4" algn="ctr">
              <a:lnSpc>
                <a:spcPct val="100000"/>
              </a:lnSpc>
              <a:spcBef>
                <a:spcPts val="0"/>
              </a:spcBef>
              <a:spcAft>
                <a:spcPts val="0"/>
              </a:spcAft>
              <a:buSzPts val="14000"/>
              <a:buNone/>
              <a:defRPr sz="14000" b="1"/>
            </a:lvl5pPr>
            <a:lvl6pPr lvl="5" algn="ctr">
              <a:lnSpc>
                <a:spcPct val="100000"/>
              </a:lnSpc>
              <a:spcBef>
                <a:spcPts val="0"/>
              </a:spcBef>
              <a:spcAft>
                <a:spcPts val="0"/>
              </a:spcAft>
              <a:buSzPts val="14000"/>
              <a:buNone/>
              <a:defRPr sz="14000" b="1"/>
            </a:lvl6pPr>
            <a:lvl7pPr lvl="6" algn="ctr">
              <a:lnSpc>
                <a:spcPct val="100000"/>
              </a:lnSpc>
              <a:spcBef>
                <a:spcPts val="0"/>
              </a:spcBef>
              <a:spcAft>
                <a:spcPts val="0"/>
              </a:spcAft>
              <a:buSzPts val="14000"/>
              <a:buNone/>
              <a:defRPr sz="14000" b="1"/>
            </a:lvl7pPr>
            <a:lvl8pPr lvl="7" algn="ctr">
              <a:lnSpc>
                <a:spcPct val="100000"/>
              </a:lnSpc>
              <a:spcBef>
                <a:spcPts val="0"/>
              </a:spcBef>
              <a:spcAft>
                <a:spcPts val="0"/>
              </a:spcAft>
              <a:buSzPts val="14000"/>
              <a:buNone/>
              <a:defRPr sz="14000" b="1"/>
            </a:lvl8pPr>
            <a:lvl9pPr lvl="8" algn="ctr">
              <a:lnSpc>
                <a:spcPct val="100000"/>
              </a:lnSpc>
              <a:spcBef>
                <a:spcPts val="0"/>
              </a:spcBef>
              <a:spcAft>
                <a:spcPts val="0"/>
              </a:spcAft>
              <a:buSzPts val="14000"/>
              <a:buNone/>
              <a:defRPr sz="14000" b="1"/>
            </a:lvl9pPr>
          </a:lstStyle>
          <a:p>
            <a:r>
              <a:t>xx%</a:t>
            </a:r>
          </a:p>
        </p:txBody>
      </p:sp>
      <p:sp>
        <p:nvSpPr>
          <p:cNvPr id="48" name="Google Shape;48;p20"/>
          <p:cNvSpPr txBox="1">
            <a:spLocks noGrp="1"/>
          </p:cNvSpPr>
          <p:nvPr>
            <p:ph type="body" idx="1"/>
          </p:nvPr>
        </p:nvSpPr>
        <p:spPr>
          <a:xfrm>
            <a:off x="311700" y="3071300"/>
            <a:ext cx="8520600" cy="901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
        <p:cNvGrpSpPr/>
        <p:nvPr/>
      </p:nvGrpSpPr>
      <p:grpSpPr>
        <a:xfrm>
          <a:off x="0" y="0"/>
          <a:ext cx="0" cy="0"/>
          <a:chOff x="0" y="0"/>
          <a:chExt cx="0" cy="0"/>
        </a:xfrm>
      </p:grpSpPr>
      <p:sp>
        <p:nvSpPr>
          <p:cNvPr id="15" name="Google Shape;15;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1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8" name="Google Shape;18;p13"/>
          <p:cNvSpPr txBox="1">
            <a:spLocks noGrp="1"/>
          </p:cNvSpPr>
          <p:nvPr>
            <p:ph type="title"/>
          </p:nvPr>
        </p:nvSpPr>
        <p:spPr>
          <a:xfrm>
            <a:off x="510450" y="2057400"/>
            <a:ext cx="8123100" cy="7788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19" name="Google Shape;19;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1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3" name="Google Shape;23;p1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1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1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2"/>
        <p:cNvGrpSpPr/>
        <p:nvPr/>
      </p:nvGrpSpPr>
      <p:grpSpPr>
        <a:xfrm>
          <a:off x="0" y="0"/>
          <a:ext cx="0" cy="0"/>
          <a:chOff x="0" y="0"/>
          <a:chExt cx="0" cy="0"/>
        </a:xfrm>
      </p:grpSpPr>
      <p:sp>
        <p:nvSpPr>
          <p:cNvPr id="33" name="Google Shape;33;p17"/>
          <p:cNvSpPr txBox="1">
            <a:spLocks noGrp="1"/>
          </p:cNvSpPr>
          <p:nvPr>
            <p:ph type="title"/>
          </p:nvPr>
        </p:nvSpPr>
        <p:spPr>
          <a:xfrm>
            <a:off x="490250" y="526350"/>
            <a:ext cx="57975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18"/>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7" name="Google Shape;37;p18"/>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38" name="Google Shape;38;p18"/>
          <p:cNvSpPr txBox="1">
            <a:spLocks noGrp="1"/>
          </p:cNvSpPr>
          <p:nvPr>
            <p:ph type="title"/>
          </p:nvPr>
        </p:nvSpPr>
        <p:spPr>
          <a:xfrm>
            <a:off x="265500" y="1205825"/>
            <a:ext cx="4045200" cy="1509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9" name="Google Shape;39;p18"/>
          <p:cNvSpPr txBox="1">
            <a:spLocks noGrp="1"/>
          </p:cNvSpPr>
          <p:nvPr>
            <p:ph type="subTitle" idx="1"/>
          </p:nvPr>
        </p:nvSpPr>
        <p:spPr>
          <a:xfrm>
            <a:off x="265500" y="2769001"/>
            <a:ext cx="4045200" cy="13455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0" name="Google Shape;40;p18"/>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Clr>
                <a:schemeClr val="lt1"/>
              </a:buClr>
              <a:buSzPts val="1800"/>
              <a:buChar char="●"/>
              <a:defRPr>
                <a:solidFill>
                  <a:schemeClr val="lt1"/>
                </a:solidFill>
              </a:defRPr>
            </a:lvl1pPr>
            <a:lvl2pPr marL="914400" lvl="1" indent="-317500" algn="l">
              <a:lnSpc>
                <a:spcPct val="115000"/>
              </a:lnSpc>
              <a:spcBef>
                <a:spcPts val="0"/>
              </a:spcBef>
              <a:spcAft>
                <a:spcPts val="0"/>
              </a:spcAft>
              <a:buClr>
                <a:schemeClr val="lt1"/>
              </a:buClr>
              <a:buSzPts val="1400"/>
              <a:buChar char="○"/>
              <a:defRPr>
                <a:solidFill>
                  <a:schemeClr val="lt1"/>
                </a:solidFill>
              </a:defRPr>
            </a:lvl2pPr>
            <a:lvl3pPr marL="1371600" lvl="2" indent="-317500" algn="l">
              <a:lnSpc>
                <a:spcPct val="115000"/>
              </a:lnSpc>
              <a:spcBef>
                <a:spcPts val="0"/>
              </a:spcBef>
              <a:spcAft>
                <a:spcPts val="0"/>
              </a:spcAft>
              <a:buClr>
                <a:schemeClr val="lt1"/>
              </a:buClr>
              <a:buSzPts val="1400"/>
              <a:buChar char="■"/>
              <a:defRPr>
                <a:solidFill>
                  <a:schemeClr val="lt1"/>
                </a:solidFill>
              </a:defRPr>
            </a:lvl3pPr>
            <a:lvl4pPr marL="1828800" lvl="3" indent="-317500" algn="l">
              <a:lnSpc>
                <a:spcPct val="115000"/>
              </a:lnSpc>
              <a:spcBef>
                <a:spcPts val="0"/>
              </a:spcBef>
              <a:spcAft>
                <a:spcPts val="0"/>
              </a:spcAft>
              <a:buClr>
                <a:schemeClr val="lt1"/>
              </a:buClr>
              <a:buSzPts val="1400"/>
              <a:buChar char="●"/>
              <a:defRPr>
                <a:solidFill>
                  <a:schemeClr val="lt1"/>
                </a:solidFill>
              </a:defRPr>
            </a:lvl4pPr>
            <a:lvl5pPr marL="2286000" lvl="4" indent="-317500" algn="l">
              <a:lnSpc>
                <a:spcPct val="115000"/>
              </a:lnSpc>
              <a:spcBef>
                <a:spcPts val="0"/>
              </a:spcBef>
              <a:spcAft>
                <a:spcPts val="0"/>
              </a:spcAft>
              <a:buClr>
                <a:schemeClr val="lt1"/>
              </a:buClr>
              <a:buSzPts val="1400"/>
              <a:buChar char="○"/>
              <a:defRPr>
                <a:solidFill>
                  <a:schemeClr val="lt1"/>
                </a:solidFill>
              </a:defRPr>
            </a:lvl5pPr>
            <a:lvl6pPr marL="2743200" lvl="5" indent="-317500" algn="l">
              <a:lnSpc>
                <a:spcPct val="115000"/>
              </a:lnSpc>
              <a:spcBef>
                <a:spcPts val="0"/>
              </a:spcBef>
              <a:spcAft>
                <a:spcPts val="0"/>
              </a:spcAft>
              <a:buClr>
                <a:schemeClr val="lt1"/>
              </a:buClr>
              <a:buSzPts val="1400"/>
              <a:buChar char="■"/>
              <a:defRPr>
                <a:solidFill>
                  <a:schemeClr val="lt1"/>
                </a:solidFill>
              </a:defRPr>
            </a:lvl6pPr>
            <a:lvl7pPr marL="3200400" lvl="6" indent="-317500" algn="l">
              <a:lnSpc>
                <a:spcPct val="115000"/>
              </a:lnSpc>
              <a:spcBef>
                <a:spcPts val="0"/>
              </a:spcBef>
              <a:spcAft>
                <a:spcPts val="0"/>
              </a:spcAft>
              <a:buClr>
                <a:schemeClr val="lt1"/>
              </a:buClr>
              <a:buSzPts val="1400"/>
              <a:buChar char="●"/>
              <a:defRPr>
                <a:solidFill>
                  <a:schemeClr val="lt1"/>
                </a:solidFill>
              </a:defRPr>
            </a:lvl7pPr>
            <a:lvl8pPr marL="3657600" lvl="7" indent="-317500" algn="l">
              <a:lnSpc>
                <a:spcPct val="115000"/>
              </a:lnSpc>
              <a:spcBef>
                <a:spcPts val="0"/>
              </a:spcBef>
              <a:spcAft>
                <a:spcPts val="0"/>
              </a:spcAft>
              <a:buClr>
                <a:schemeClr val="lt1"/>
              </a:buClr>
              <a:buSzPts val="1400"/>
              <a:buChar char="○"/>
              <a:defRPr>
                <a:solidFill>
                  <a:schemeClr val="lt1"/>
                </a:solidFill>
              </a:defRPr>
            </a:lvl8pPr>
            <a:lvl9pPr marL="4114800" lvl="8" indent="-317500" algn="l">
              <a:lnSpc>
                <a:spcPct val="115000"/>
              </a:lnSpc>
              <a:spcBef>
                <a:spcPts val="0"/>
              </a:spcBef>
              <a:spcAft>
                <a:spcPts val="0"/>
              </a:spcAft>
              <a:buClr>
                <a:schemeClr val="lt1"/>
              </a:buClr>
              <a:buSzPts val="1400"/>
              <a:buChar char="■"/>
              <a:defRPr>
                <a:solidFill>
                  <a:schemeClr val="lt1"/>
                </a:solidFill>
              </a:defRPr>
            </a:lvl9pPr>
          </a:lstStyle>
          <a:p>
            <a:endParaRPr/>
          </a:p>
        </p:txBody>
      </p:sp>
      <p:sp>
        <p:nvSpPr>
          <p:cNvPr id="41" name="Google Shape;41;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9"/>
          <p:cNvSpPr txBox="1">
            <a:spLocks noGrp="1"/>
          </p:cNvSpPr>
          <p:nvPr>
            <p:ph type="body" idx="1"/>
          </p:nvPr>
        </p:nvSpPr>
        <p:spPr>
          <a:xfrm>
            <a:off x="311700" y="4236825"/>
            <a:ext cx="5998800" cy="5988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2100"/>
              <a:buNone/>
              <a:defRPr sz="2100"/>
            </a:lvl1pPr>
          </a:lstStyle>
          <a:p>
            <a:endParaRPr/>
          </a:p>
        </p:txBody>
      </p:sp>
      <p:sp>
        <p:nvSpPr>
          <p:cNvPr id="44" name="Google Shape;44;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endParaRPr/>
          </a:p>
        </p:txBody>
      </p:sp>
      <p:sp>
        <p:nvSpPr>
          <p:cNvPr id="7" name="Google Shape;7;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accent3"/>
              </a:buClr>
              <a:buSzPts val="1800"/>
              <a:buFont typeface="Proxima Nova"/>
              <a:buChar char="●"/>
              <a:defRPr sz="1800" b="0" i="0" u="none" strike="noStrike" cap="none">
                <a:solidFill>
                  <a:schemeClr val="accent3"/>
                </a:solidFill>
                <a:latin typeface="Proxima Nova"/>
                <a:ea typeface="Proxima Nova"/>
                <a:cs typeface="Proxima Nova"/>
                <a:sym typeface="Proxima Nova"/>
              </a:defRPr>
            </a:lvl1pPr>
            <a:lvl2pPr marL="914400" marR="0" lvl="1" indent="-317500" algn="l" rtl="0">
              <a:lnSpc>
                <a:spcPct val="115000"/>
              </a:lnSpc>
              <a:spcBef>
                <a:spcPts val="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2pPr>
            <a:lvl3pPr marL="1371600" marR="0" lvl="2" indent="-317500" algn="l" rtl="0">
              <a:lnSpc>
                <a:spcPct val="115000"/>
              </a:lnSpc>
              <a:spcBef>
                <a:spcPts val="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3pPr>
            <a:lvl4pPr marL="1828800" marR="0" lvl="3" indent="-317500" algn="l" rtl="0">
              <a:lnSpc>
                <a:spcPct val="115000"/>
              </a:lnSpc>
              <a:spcBef>
                <a:spcPts val="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4pPr>
            <a:lvl5pPr marL="2286000" marR="0" lvl="4" indent="-317500" algn="l" rtl="0">
              <a:lnSpc>
                <a:spcPct val="115000"/>
              </a:lnSpc>
              <a:spcBef>
                <a:spcPts val="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5pPr>
            <a:lvl6pPr marL="2743200" marR="0" lvl="5" indent="-317500" algn="l" rtl="0">
              <a:lnSpc>
                <a:spcPct val="115000"/>
              </a:lnSpc>
              <a:spcBef>
                <a:spcPts val="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6pPr>
            <a:lvl7pPr marL="3200400" marR="0" lvl="6" indent="-317500" algn="l" rtl="0">
              <a:lnSpc>
                <a:spcPct val="115000"/>
              </a:lnSpc>
              <a:spcBef>
                <a:spcPts val="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7pPr>
            <a:lvl8pPr marL="3657600" marR="0" lvl="7" indent="-317500" algn="l" rtl="0">
              <a:lnSpc>
                <a:spcPct val="115000"/>
              </a:lnSpc>
              <a:spcBef>
                <a:spcPts val="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8pPr>
            <a:lvl9pPr marL="4114800" marR="0" lvl="8" indent="-317500" algn="l" rtl="0">
              <a:lnSpc>
                <a:spcPct val="115000"/>
              </a:lnSpc>
              <a:spcBef>
                <a:spcPts val="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9pPr>
          </a:lstStyle>
          <a:p>
            <a:endParaRPr/>
          </a:p>
        </p:txBody>
      </p:sp>
      <p:sp>
        <p:nvSpPr>
          <p:cNvPr id="8" name="Google Shape;8;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3.jp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2.jp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4.jp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5.jp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6.jp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7.jpe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2.png"/><Relationship Id="rId5" Type="http://schemas.openxmlformats.org/officeDocument/2006/relationships/hyperlink" Target="https://www.statista.com/outlook/amo/ar-vr/india#:~:text=Revenue%20in%20the%20AR%20%26%20VR,US%24211.30m%20in%202023" TargetMode="External"/><Relationship Id="rId4" Type="http://schemas.openxmlformats.org/officeDocument/2006/relationships/hyperlink" Target="https://www.grandviewresearch.com/industry-analysis/virtual-reality-vr-market"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image" Target="../media/image3.png"/><Relationship Id="rId7" Type="http://schemas.openxmlformats.org/officeDocument/2006/relationships/hyperlink" Target="https://www.youtube.com/watch?v=D1SWRq6YVNs"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www.youtube.com/watch?v=NdzpcKCv7Ow" TargetMode="External"/><Relationship Id="rId5" Type="http://schemas.openxmlformats.org/officeDocument/2006/relationships/hyperlink" Target="https://www.youtube.com/watch?v=BV4mcit0xqQ" TargetMode="External"/><Relationship Id="rId10" Type="http://schemas.openxmlformats.org/officeDocument/2006/relationships/image" Target="../media/image2.png"/><Relationship Id="rId4" Type="http://schemas.openxmlformats.org/officeDocument/2006/relationships/hyperlink" Target="https://www.youtube.com/watch?v=JwVR28XbZx8" TargetMode="External"/><Relationship Id="rId9"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2.jp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0"/>
        <p:cNvGrpSpPr/>
        <p:nvPr/>
      </p:nvGrpSpPr>
      <p:grpSpPr>
        <a:xfrm>
          <a:off x="0" y="0"/>
          <a:ext cx="0" cy="0"/>
          <a:chOff x="0" y="0"/>
          <a:chExt cx="0" cy="0"/>
        </a:xfrm>
      </p:grpSpPr>
      <p:sp>
        <p:nvSpPr>
          <p:cNvPr id="61" name="Google Shape;61;p2"/>
          <p:cNvSpPr txBox="1">
            <a:spLocks noGrp="1"/>
          </p:cNvSpPr>
          <p:nvPr>
            <p:ph type="title" idx="4294967295"/>
          </p:nvPr>
        </p:nvSpPr>
        <p:spPr>
          <a:xfrm>
            <a:off x="311700" y="3395504"/>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dirty="0"/>
              <a:t>Team Name : </a:t>
            </a:r>
            <a:r>
              <a:rPr lang="en-GB" dirty="0" err="1"/>
              <a:t>SimLabs</a:t>
            </a:r>
            <a:r>
              <a:rPr lang="en-GB" dirty="0"/>
              <a:t> XR</a:t>
            </a:r>
            <a:endParaRPr dirty="0"/>
          </a:p>
        </p:txBody>
      </p:sp>
      <p:sp>
        <p:nvSpPr>
          <p:cNvPr id="62" name="Google Shape;62;p2"/>
          <p:cNvSpPr txBox="1">
            <a:spLocks noGrp="1"/>
          </p:cNvSpPr>
          <p:nvPr>
            <p:ph type="title" idx="4294967295"/>
          </p:nvPr>
        </p:nvSpPr>
        <p:spPr>
          <a:xfrm>
            <a:off x="311700" y="3968199"/>
            <a:ext cx="8520600" cy="936309"/>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dirty="0"/>
              <a:t>Problem Statement : Fans to experience any ball in the history of the game in VR</a:t>
            </a:r>
            <a:endParaRPr dirty="0"/>
          </a:p>
        </p:txBody>
      </p:sp>
      <p:pic>
        <p:nvPicPr>
          <p:cNvPr id="63" name="Google Shape;63;p2"/>
          <p:cNvPicPr preferRelativeResize="0"/>
          <p:nvPr/>
        </p:nvPicPr>
        <p:blipFill rotWithShape="1">
          <a:blip r:embed="rId3">
            <a:alphaModFix/>
          </a:blip>
          <a:srcRect/>
          <a:stretch/>
        </p:blipFill>
        <p:spPr>
          <a:xfrm>
            <a:off x="0" y="-262096"/>
            <a:ext cx="9144000" cy="3657600"/>
          </a:xfrm>
          <a:prstGeom prst="rect">
            <a:avLst/>
          </a:prstGeom>
          <a:noFill/>
          <a:ln>
            <a:noFill/>
          </a:ln>
        </p:spPr>
      </p:pic>
      <p:pic>
        <p:nvPicPr>
          <p:cNvPr id="3" name="Picture 2">
            <a:extLst>
              <a:ext uri="{FF2B5EF4-FFF2-40B4-BE49-F238E27FC236}">
                <a16:creationId xmlns:a16="http://schemas.microsoft.com/office/drawing/2014/main" id="{28CDD18D-6C73-F156-A08A-D2086245011F}"/>
              </a:ext>
            </a:extLst>
          </p:cNvPr>
          <p:cNvPicPr>
            <a:picLocks noChangeAspect="1"/>
          </p:cNvPicPr>
          <p:nvPr/>
        </p:nvPicPr>
        <p:blipFill>
          <a:blip r:embed="rId4"/>
          <a:stretch>
            <a:fillRect/>
          </a:stretch>
        </p:blipFill>
        <p:spPr>
          <a:xfrm>
            <a:off x="8472056" y="4436353"/>
            <a:ext cx="671944" cy="68452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8"/>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99" name="Google Shape;99;p8"/>
          <p:cNvSpPr txBox="1">
            <a:spLocks noGrp="1"/>
          </p:cNvSpPr>
          <p:nvPr>
            <p:ph type="body" idx="1"/>
          </p:nvPr>
        </p:nvSpPr>
        <p:spPr>
          <a:xfrm>
            <a:off x="-925033" y="6075085"/>
            <a:ext cx="8520600" cy="4012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GB" b="1"/>
              <a:t>Estimated cost of/after implementing the solution :</a:t>
            </a:r>
            <a:endParaRPr b="1"/>
          </a:p>
        </p:txBody>
      </p:sp>
      <p:sp>
        <p:nvSpPr>
          <p:cNvPr id="100" name="Google Shape;100;p8"/>
          <p:cNvSpPr txBox="1"/>
          <p:nvPr/>
        </p:nvSpPr>
        <p:spPr>
          <a:xfrm>
            <a:off x="69245" y="716275"/>
            <a:ext cx="4502755" cy="40125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1200"/>
              </a:spcAft>
              <a:buClr>
                <a:schemeClr val="accent3"/>
              </a:buClr>
              <a:buSzPts val="1800"/>
              <a:buFont typeface="Proxima Nova"/>
              <a:buNone/>
            </a:pPr>
            <a:r>
              <a:rPr lang="en-GB" sz="1800" b="1" i="0" u="none" strike="noStrike" cap="none" dirty="0">
                <a:solidFill>
                  <a:schemeClr val="accent3"/>
                </a:solidFill>
                <a:latin typeface="+mn-lt"/>
                <a:ea typeface="Proxima Nova"/>
                <a:cs typeface="Proxima Nova"/>
                <a:sym typeface="Proxima Nova"/>
              </a:rPr>
              <a:t>Prototype Updates:</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Challenge completion is evaluated under many parameters</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Shane Warnes ball of the century is evaluated based on whether the user</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1. Loses no more than 2 wickets</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2. Loses no more wickets and score 10 runs</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Meeting this guidelines will provide the user the capability of winning more </a:t>
            </a:r>
            <a:r>
              <a:rPr lang="en-GB" dirty="0" err="1">
                <a:solidFill>
                  <a:schemeClr val="accent3"/>
                </a:solidFill>
                <a:latin typeface="+mn-lt"/>
                <a:sym typeface="Proxima Nova"/>
              </a:rPr>
              <a:t>SmartBatter</a:t>
            </a:r>
            <a:r>
              <a:rPr lang="en-GB" dirty="0">
                <a:solidFill>
                  <a:schemeClr val="accent3"/>
                </a:solidFill>
                <a:latin typeface="+mn-lt"/>
                <a:sym typeface="Proxima Nova"/>
              </a:rPr>
              <a:t> coins. </a:t>
            </a:r>
          </a:p>
        </p:txBody>
      </p:sp>
      <p:pic>
        <p:nvPicPr>
          <p:cNvPr id="3" name="Picture 2">
            <a:extLst>
              <a:ext uri="{FF2B5EF4-FFF2-40B4-BE49-F238E27FC236}">
                <a16:creationId xmlns:a16="http://schemas.microsoft.com/office/drawing/2014/main" id="{8273F402-CBB1-179D-51DB-C94653ED3EC7}"/>
              </a:ext>
            </a:extLst>
          </p:cNvPr>
          <p:cNvPicPr>
            <a:picLocks noChangeAspect="1"/>
          </p:cNvPicPr>
          <p:nvPr/>
        </p:nvPicPr>
        <p:blipFill>
          <a:blip r:embed="rId4"/>
          <a:stretch>
            <a:fillRect/>
          </a:stretch>
        </p:blipFill>
        <p:spPr>
          <a:xfrm>
            <a:off x="8472056" y="4226615"/>
            <a:ext cx="671944" cy="684520"/>
          </a:xfrm>
          <a:prstGeom prst="rect">
            <a:avLst/>
          </a:prstGeom>
        </p:spPr>
      </p:pic>
      <p:pic>
        <p:nvPicPr>
          <p:cNvPr id="4" name="Picture 3" descr="A picture containing text, grass, sign, outdoor&#10;&#10;Description automatically generated">
            <a:extLst>
              <a:ext uri="{FF2B5EF4-FFF2-40B4-BE49-F238E27FC236}">
                <a16:creationId xmlns:a16="http://schemas.microsoft.com/office/drawing/2014/main" id="{CC67BDAD-8E14-F425-4D1F-550649A9A983}"/>
              </a:ext>
            </a:extLst>
          </p:cNvPr>
          <p:cNvPicPr>
            <a:picLocks noChangeAspect="1"/>
          </p:cNvPicPr>
          <p:nvPr/>
        </p:nvPicPr>
        <p:blipFill>
          <a:blip r:embed="rId5"/>
          <a:stretch>
            <a:fillRect/>
          </a:stretch>
        </p:blipFill>
        <p:spPr>
          <a:xfrm>
            <a:off x="4433455" y="309146"/>
            <a:ext cx="4710545" cy="4710545"/>
          </a:xfrm>
          <a:prstGeom prst="rect">
            <a:avLst/>
          </a:prstGeom>
        </p:spPr>
      </p:pic>
    </p:spTree>
    <p:extLst>
      <p:ext uri="{BB962C8B-B14F-4D97-AF65-F5344CB8AC3E}">
        <p14:creationId xmlns:p14="http://schemas.microsoft.com/office/powerpoint/2010/main" val="11147458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8"/>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99" name="Google Shape;99;p8"/>
          <p:cNvSpPr txBox="1">
            <a:spLocks noGrp="1"/>
          </p:cNvSpPr>
          <p:nvPr>
            <p:ph type="body" idx="1"/>
          </p:nvPr>
        </p:nvSpPr>
        <p:spPr>
          <a:xfrm>
            <a:off x="-925033" y="6075085"/>
            <a:ext cx="8520600" cy="4012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GB" b="1"/>
              <a:t>Estimated cost of/after implementing the solution :</a:t>
            </a:r>
            <a:endParaRPr b="1"/>
          </a:p>
        </p:txBody>
      </p:sp>
      <p:sp>
        <p:nvSpPr>
          <p:cNvPr id="100" name="Google Shape;100;p8"/>
          <p:cNvSpPr txBox="1"/>
          <p:nvPr/>
        </p:nvSpPr>
        <p:spPr>
          <a:xfrm>
            <a:off x="69246" y="716275"/>
            <a:ext cx="3976282" cy="4012500"/>
          </a:xfrm>
          <a:prstGeom prst="rect">
            <a:avLst/>
          </a:prstGeom>
          <a:noFill/>
          <a:ln>
            <a:noFill/>
          </a:ln>
        </p:spPr>
        <p:txBody>
          <a:bodyPr spcFirstLastPara="1" wrap="square" lIns="91425" tIns="91425" rIns="91425" bIns="91425" anchor="t" anchorCtr="0">
            <a:normAutofit lnSpcReduction="10000"/>
          </a:bodyPr>
          <a:lstStyle/>
          <a:p>
            <a:pPr marL="0" marR="0" lvl="0" indent="0" algn="l" rtl="0">
              <a:lnSpc>
                <a:spcPct val="115000"/>
              </a:lnSpc>
              <a:spcBef>
                <a:spcPts val="0"/>
              </a:spcBef>
              <a:spcAft>
                <a:spcPts val="1200"/>
              </a:spcAft>
              <a:buClr>
                <a:schemeClr val="accent3"/>
              </a:buClr>
              <a:buSzPts val="1800"/>
              <a:buFont typeface="Proxima Nova"/>
              <a:buNone/>
            </a:pPr>
            <a:r>
              <a:rPr lang="en-GB" sz="1800" b="1" i="0" u="none" strike="noStrike" cap="none" dirty="0">
                <a:solidFill>
                  <a:schemeClr val="accent3"/>
                </a:solidFill>
                <a:latin typeface="+mn-lt"/>
                <a:ea typeface="Proxima Nova"/>
                <a:cs typeface="Proxima Nova"/>
                <a:sym typeface="Proxima Nova"/>
              </a:rPr>
              <a:t>Prototype Updates:</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At the end of the challenge the users can see the rating of their performance by the number of stars.</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When the user completes the challenge, they will be awarded points based on their performance, and success of the challenge completion</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This will be the earning which the user can utilize to unlock other scenarios or purchase ICC Event Tickets</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The users can play one scenario many times to gain more </a:t>
            </a:r>
            <a:r>
              <a:rPr lang="en-GB" dirty="0" err="1">
                <a:solidFill>
                  <a:schemeClr val="accent3"/>
                </a:solidFill>
                <a:latin typeface="+mn-lt"/>
                <a:sym typeface="Proxima Nova"/>
              </a:rPr>
              <a:t>SmartBatter</a:t>
            </a:r>
            <a:r>
              <a:rPr lang="en-GB" dirty="0">
                <a:solidFill>
                  <a:schemeClr val="accent3"/>
                </a:solidFill>
                <a:latin typeface="+mn-lt"/>
                <a:sym typeface="Proxima Nova"/>
              </a:rPr>
              <a:t> coins. </a:t>
            </a:r>
          </a:p>
          <a:p>
            <a:pPr marL="285750" marR="0" lvl="0" indent="-285750" algn="l" rtl="0">
              <a:lnSpc>
                <a:spcPct val="115000"/>
              </a:lnSpc>
              <a:spcBef>
                <a:spcPts val="0"/>
              </a:spcBef>
              <a:spcAft>
                <a:spcPts val="1200"/>
              </a:spcAft>
              <a:buClr>
                <a:schemeClr val="accent3"/>
              </a:buClr>
              <a:buSzPts val="1800"/>
              <a:buFontTx/>
              <a:buChar char="-"/>
            </a:pPr>
            <a:endParaRPr lang="en-GB" dirty="0">
              <a:solidFill>
                <a:schemeClr val="accent3"/>
              </a:solidFill>
              <a:latin typeface="+mn-lt"/>
              <a:sym typeface="Proxima Nova"/>
            </a:endParaRPr>
          </a:p>
        </p:txBody>
      </p:sp>
      <p:pic>
        <p:nvPicPr>
          <p:cNvPr id="3" name="Picture 2">
            <a:extLst>
              <a:ext uri="{FF2B5EF4-FFF2-40B4-BE49-F238E27FC236}">
                <a16:creationId xmlns:a16="http://schemas.microsoft.com/office/drawing/2014/main" id="{8273F402-CBB1-179D-51DB-C94653ED3EC7}"/>
              </a:ext>
            </a:extLst>
          </p:cNvPr>
          <p:cNvPicPr>
            <a:picLocks noChangeAspect="1"/>
          </p:cNvPicPr>
          <p:nvPr/>
        </p:nvPicPr>
        <p:blipFill>
          <a:blip r:embed="rId4"/>
          <a:stretch>
            <a:fillRect/>
          </a:stretch>
        </p:blipFill>
        <p:spPr>
          <a:xfrm>
            <a:off x="8472056" y="4226615"/>
            <a:ext cx="671944" cy="684520"/>
          </a:xfrm>
          <a:prstGeom prst="rect">
            <a:avLst/>
          </a:prstGeom>
        </p:spPr>
      </p:pic>
      <p:pic>
        <p:nvPicPr>
          <p:cNvPr id="5" name="Picture 4" descr="A picture containing text, indoor, display, screenshot&#10;&#10;Description automatically generated">
            <a:extLst>
              <a:ext uri="{FF2B5EF4-FFF2-40B4-BE49-F238E27FC236}">
                <a16:creationId xmlns:a16="http://schemas.microsoft.com/office/drawing/2014/main" id="{8131C76D-65E4-5E9E-E9AC-5477FDCC6A6B}"/>
              </a:ext>
            </a:extLst>
          </p:cNvPr>
          <p:cNvPicPr>
            <a:picLocks noChangeAspect="1"/>
          </p:cNvPicPr>
          <p:nvPr/>
        </p:nvPicPr>
        <p:blipFill>
          <a:blip r:embed="rId5"/>
          <a:stretch>
            <a:fillRect/>
          </a:stretch>
        </p:blipFill>
        <p:spPr>
          <a:xfrm>
            <a:off x="4225636" y="77945"/>
            <a:ext cx="4987609" cy="4987609"/>
          </a:xfrm>
          <a:prstGeom prst="rect">
            <a:avLst/>
          </a:prstGeom>
        </p:spPr>
      </p:pic>
    </p:spTree>
    <p:extLst>
      <p:ext uri="{BB962C8B-B14F-4D97-AF65-F5344CB8AC3E}">
        <p14:creationId xmlns:p14="http://schemas.microsoft.com/office/powerpoint/2010/main" val="2778696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8"/>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99" name="Google Shape;99;p8"/>
          <p:cNvSpPr txBox="1">
            <a:spLocks noGrp="1"/>
          </p:cNvSpPr>
          <p:nvPr>
            <p:ph type="body" idx="1"/>
          </p:nvPr>
        </p:nvSpPr>
        <p:spPr>
          <a:xfrm>
            <a:off x="-925033" y="6075085"/>
            <a:ext cx="8520600" cy="4012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GB" b="1"/>
              <a:t>Estimated cost of/after implementing the solution :</a:t>
            </a:r>
            <a:endParaRPr b="1"/>
          </a:p>
        </p:txBody>
      </p:sp>
      <p:sp>
        <p:nvSpPr>
          <p:cNvPr id="100" name="Google Shape;100;p8"/>
          <p:cNvSpPr txBox="1"/>
          <p:nvPr/>
        </p:nvSpPr>
        <p:spPr>
          <a:xfrm>
            <a:off x="5011003" y="443345"/>
            <a:ext cx="3976282" cy="4012500"/>
          </a:xfrm>
          <a:prstGeom prst="rect">
            <a:avLst/>
          </a:prstGeom>
          <a:noFill/>
          <a:ln>
            <a:noFill/>
          </a:ln>
        </p:spPr>
        <p:txBody>
          <a:bodyPr spcFirstLastPara="1" wrap="square" lIns="91425" tIns="91425" rIns="91425" bIns="91425" anchor="t" anchorCtr="0">
            <a:normAutofit fontScale="85000" lnSpcReduction="10000"/>
          </a:bodyPr>
          <a:lstStyle/>
          <a:p>
            <a:pPr marL="0" marR="0" lvl="0" indent="0" algn="l" rtl="0">
              <a:lnSpc>
                <a:spcPct val="115000"/>
              </a:lnSpc>
              <a:spcBef>
                <a:spcPts val="0"/>
              </a:spcBef>
              <a:spcAft>
                <a:spcPts val="1200"/>
              </a:spcAft>
              <a:buClr>
                <a:schemeClr val="accent3"/>
              </a:buClr>
              <a:buSzPts val="1800"/>
              <a:buFont typeface="Proxima Nova"/>
              <a:buNone/>
            </a:pPr>
            <a:r>
              <a:rPr lang="en-GB" sz="1800" b="1" i="0" u="none" strike="noStrike" cap="none" dirty="0" err="1">
                <a:solidFill>
                  <a:schemeClr val="accent3"/>
                </a:solidFill>
                <a:latin typeface="+mn-lt"/>
                <a:ea typeface="Proxima Nova"/>
                <a:cs typeface="Proxima Nova"/>
                <a:sym typeface="Proxima Nova"/>
              </a:rPr>
              <a:t>SmartBatter</a:t>
            </a:r>
            <a:r>
              <a:rPr lang="en-GB" sz="1800" b="1" i="0" u="none" strike="noStrike" cap="none" dirty="0">
                <a:solidFill>
                  <a:schemeClr val="accent3"/>
                </a:solidFill>
                <a:latin typeface="+mn-lt"/>
                <a:ea typeface="Proxima Nova"/>
                <a:cs typeface="Proxima Nova"/>
                <a:sym typeface="Proxima Nova"/>
              </a:rPr>
              <a:t> Simulator Modules</a:t>
            </a:r>
          </a:p>
          <a:p>
            <a:pPr marR="0" lvl="0" algn="l" rtl="0">
              <a:lnSpc>
                <a:spcPct val="115000"/>
              </a:lnSpc>
              <a:spcBef>
                <a:spcPts val="0"/>
              </a:spcBef>
              <a:spcAft>
                <a:spcPts val="1200"/>
              </a:spcAft>
              <a:buClr>
                <a:schemeClr val="accent3"/>
              </a:buClr>
              <a:buSzPts val="1800"/>
            </a:pPr>
            <a:r>
              <a:rPr lang="en-GB" b="1" dirty="0">
                <a:solidFill>
                  <a:schemeClr val="accent3"/>
                </a:solidFill>
                <a:latin typeface="+mn-lt"/>
                <a:sym typeface="Proxima Nova"/>
              </a:rPr>
              <a:t>Stand Alone Simulator APP</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Stand Alone app will be used by users at leisure like a VR Cricket Game to play any scenario in the history of the game</a:t>
            </a:r>
          </a:p>
          <a:p>
            <a:pPr marR="0" lvl="0" algn="l" rtl="0">
              <a:lnSpc>
                <a:spcPct val="115000"/>
              </a:lnSpc>
              <a:spcBef>
                <a:spcPts val="0"/>
              </a:spcBef>
              <a:spcAft>
                <a:spcPts val="1200"/>
              </a:spcAft>
              <a:buClr>
                <a:schemeClr val="accent3"/>
              </a:buClr>
              <a:buSzPts val="1800"/>
            </a:pPr>
            <a:r>
              <a:rPr lang="en-GB" b="1" dirty="0">
                <a:solidFill>
                  <a:schemeClr val="accent3"/>
                </a:solidFill>
                <a:latin typeface="+mn-lt"/>
                <a:sym typeface="Proxima Nova"/>
              </a:rPr>
              <a:t>Mobile Simulator</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These can be stationed at ICC events, Fan Areas for fans to use and be more engaged with the sport. Immerse themselves in the situation as the Pro’s. </a:t>
            </a:r>
          </a:p>
          <a:p>
            <a:pPr marR="0" lvl="0" algn="l" rtl="0">
              <a:lnSpc>
                <a:spcPct val="115000"/>
              </a:lnSpc>
              <a:spcBef>
                <a:spcPts val="0"/>
              </a:spcBef>
              <a:spcAft>
                <a:spcPts val="1200"/>
              </a:spcAft>
              <a:buClr>
                <a:schemeClr val="accent3"/>
              </a:buClr>
              <a:buSzPts val="1800"/>
            </a:pPr>
            <a:r>
              <a:rPr lang="en-GB" b="1" dirty="0">
                <a:solidFill>
                  <a:schemeClr val="accent3"/>
                </a:solidFill>
                <a:latin typeface="+mn-lt"/>
                <a:sym typeface="Proxima Nova"/>
              </a:rPr>
              <a:t>Static Simulator</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Stationed at all major Cricket Stadiums and can be booked for a session. Different scenarios can be ticketed at different prices based on importance and appeal.</a:t>
            </a:r>
          </a:p>
        </p:txBody>
      </p:sp>
      <p:pic>
        <p:nvPicPr>
          <p:cNvPr id="3" name="Picture 2">
            <a:extLst>
              <a:ext uri="{FF2B5EF4-FFF2-40B4-BE49-F238E27FC236}">
                <a16:creationId xmlns:a16="http://schemas.microsoft.com/office/drawing/2014/main" id="{8273F402-CBB1-179D-51DB-C94653ED3EC7}"/>
              </a:ext>
            </a:extLst>
          </p:cNvPr>
          <p:cNvPicPr>
            <a:picLocks noChangeAspect="1"/>
          </p:cNvPicPr>
          <p:nvPr/>
        </p:nvPicPr>
        <p:blipFill>
          <a:blip r:embed="rId4"/>
          <a:stretch>
            <a:fillRect/>
          </a:stretch>
        </p:blipFill>
        <p:spPr>
          <a:xfrm>
            <a:off x="8472056" y="4226615"/>
            <a:ext cx="671944" cy="684520"/>
          </a:xfrm>
          <a:prstGeom prst="rect">
            <a:avLst/>
          </a:prstGeom>
        </p:spPr>
      </p:pic>
      <p:pic>
        <p:nvPicPr>
          <p:cNvPr id="7" name="Picture 6" descr="A picture containing text, colorful&#10;&#10;Description automatically generated">
            <a:extLst>
              <a:ext uri="{FF2B5EF4-FFF2-40B4-BE49-F238E27FC236}">
                <a16:creationId xmlns:a16="http://schemas.microsoft.com/office/drawing/2014/main" id="{B1ADFD51-A200-0597-B582-0F8464F0BBA8}"/>
              </a:ext>
            </a:extLst>
          </p:cNvPr>
          <p:cNvPicPr>
            <a:picLocks noChangeAspect="1"/>
          </p:cNvPicPr>
          <p:nvPr/>
        </p:nvPicPr>
        <p:blipFill>
          <a:blip r:embed="rId5"/>
          <a:stretch>
            <a:fillRect/>
          </a:stretch>
        </p:blipFill>
        <p:spPr>
          <a:xfrm>
            <a:off x="-279858" y="672575"/>
            <a:ext cx="5290861" cy="3783270"/>
          </a:xfrm>
          <a:prstGeom prst="rect">
            <a:avLst/>
          </a:prstGeom>
        </p:spPr>
      </p:pic>
    </p:spTree>
    <p:extLst>
      <p:ext uri="{BB962C8B-B14F-4D97-AF65-F5344CB8AC3E}">
        <p14:creationId xmlns:p14="http://schemas.microsoft.com/office/powerpoint/2010/main" val="885559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3" name="Picture 2">
            <a:extLst>
              <a:ext uri="{FF2B5EF4-FFF2-40B4-BE49-F238E27FC236}">
                <a16:creationId xmlns:a16="http://schemas.microsoft.com/office/drawing/2014/main" id="{8273F402-CBB1-179D-51DB-C94653ED3EC7}"/>
              </a:ext>
            </a:extLst>
          </p:cNvPr>
          <p:cNvPicPr>
            <a:picLocks noChangeAspect="1"/>
          </p:cNvPicPr>
          <p:nvPr/>
        </p:nvPicPr>
        <p:blipFill>
          <a:blip r:embed="rId3"/>
          <a:stretch>
            <a:fillRect/>
          </a:stretch>
        </p:blipFill>
        <p:spPr>
          <a:xfrm>
            <a:off x="8472056" y="4226615"/>
            <a:ext cx="671944" cy="684520"/>
          </a:xfrm>
          <a:prstGeom prst="rect">
            <a:avLst/>
          </a:prstGeom>
        </p:spPr>
      </p:pic>
      <p:pic>
        <p:nvPicPr>
          <p:cNvPr id="98" name="Google Shape;98;p8"/>
          <p:cNvPicPr preferRelativeResize="0"/>
          <p:nvPr/>
        </p:nvPicPr>
        <p:blipFill rotWithShape="1">
          <a:blip r:embed="rId4">
            <a:alphaModFix/>
          </a:blip>
          <a:srcRect/>
          <a:stretch/>
        </p:blipFill>
        <p:spPr>
          <a:xfrm>
            <a:off x="0" y="0"/>
            <a:ext cx="9144000" cy="5143500"/>
          </a:xfrm>
          <a:prstGeom prst="rect">
            <a:avLst/>
          </a:prstGeom>
          <a:noFill/>
          <a:ln>
            <a:noFill/>
          </a:ln>
        </p:spPr>
      </p:pic>
      <p:sp>
        <p:nvSpPr>
          <p:cNvPr id="99" name="Google Shape;99;p8"/>
          <p:cNvSpPr txBox="1">
            <a:spLocks noGrp="1"/>
          </p:cNvSpPr>
          <p:nvPr>
            <p:ph type="body" idx="1"/>
          </p:nvPr>
        </p:nvSpPr>
        <p:spPr>
          <a:xfrm>
            <a:off x="-925033" y="6075085"/>
            <a:ext cx="8520600" cy="4012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GB" b="1"/>
              <a:t>Estimated cost of/after implementing the solution :</a:t>
            </a:r>
            <a:endParaRPr b="1"/>
          </a:p>
        </p:txBody>
      </p:sp>
      <p:sp>
        <p:nvSpPr>
          <p:cNvPr id="100" name="Google Shape;100;p8"/>
          <p:cNvSpPr txBox="1"/>
          <p:nvPr/>
        </p:nvSpPr>
        <p:spPr>
          <a:xfrm>
            <a:off x="5011003" y="443345"/>
            <a:ext cx="4181488" cy="4467790"/>
          </a:xfrm>
          <a:prstGeom prst="rect">
            <a:avLst/>
          </a:prstGeom>
          <a:noFill/>
          <a:ln>
            <a:noFill/>
          </a:ln>
        </p:spPr>
        <p:txBody>
          <a:bodyPr spcFirstLastPara="1" wrap="square" lIns="91425" tIns="91425" rIns="91425" bIns="91425" anchor="t" anchorCtr="0">
            <a:normAutofit fontScale="70000" lnSpcReduction="20000"/>
          </a:bodyPr>
          <a:lstStyle/>
          <a:p>
            <a:pPr marL="0" marR="0" lvl="0" indent="0" algn="l" rtl="0">
              <a:lnSpc>
                <a:spcPct val="115000"/>
              </a:lnSpc>
              <a:spcBef>
                <a:spcPts val="0"/>
              </a:spcBef>
              <a:spcAft>
                <a:spcPts val="1200"/>
              </a:spcAft>
              <a:buClr>
                <a:schemeClr val="accent3"/>
              </a:buClr>
              <a:buSzPts val="1800"/>
              <a:buFont typeface="Proxima Nova"/>
              <a:buNone/>
            </a:pPr>
            <a:r>
              <a:rPr lang="en-GB" sz="1800" b="1" i="0" u="none" strike="noStrike" cap="none" dirty="0" err="1">
                <a:solidFill>
                  <a:schemeClr val="accent3"/>
                </a:solidFill>
                <a:latin typeface="+mn-lt"/>
                <a:ea typeface="Proxima Nova"/>
                <a:cs typeface="Proxima Nova"/>
                <a:sym typeface="Proxima Nova"/>
              </a:rPr>
              <a:t>SmartBatter</a:t>
            </a:r>
            <a:r>
              <a:rPr lang="en-GB" sz="1800" b="1" i="0" u="none" strike="noStrike" cap="none" dirty="0">
                <a:solidFill>
                  <a:schemeClr val="accent3"/>
                </a:solidFill>
                <a:latin typeface="+mn-lt"/>
                <a:ea typeface="Proxima Nova"/>
                <a:cs typeface="Proxima Nova"/>
                <a:sym typeface="Proxima Nova"/>
              </a:rPr>
              <a:t> Revenue Model</a:t>
            </a:r>
          </a:p>
          <a:p>
            <a:pPr marR="0" lvl="0" algn="l" rtl="0">
              <a:lnSpc>
                <a:spcPct val="115000"/>
              </a:lnSpc>
              <a:spcBef>
                <a:spcPts val="0"/>
              </a:spcBef>
              <a:spcAft>
                <a:spcPts val="1200"/>
              </a:spcAft>
              <a:buClr>
                <a:schemeClr val="accent3"/>
              </a:buClr>
              <a:buSzPts val="1800"/>
            </a:pPr>
            <a:r>
              <a:rPr lang="en-GB" b="1" dirty="0">
                <a:solidFill>
                  <a:schemeClr val="accent3"/>
                </a:solidFill>
                <a:latin typeface="+mn-lt"/>
                <a:sym typeface="Proxima Nova"/>
              </a:rPr>
              <a:t>Stand Alone Simulator APP</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The App is free to use</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There will be scenarios which are unlocked by default</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As the user plays the scenarios, they have the capability of unlocking the scenarios, bats, digital collectibles, Tickets for the ICC events and other cricketing events. </a:t>
            </a:r>
          </a:p>
          <a:p>
            <a:pPr marL="285750" lvl="1" indent="-285750">
              <a:lnSpc>
                <a:spcPct val="115000"/>
              </a:lnSpc>
              <a:spcAft>
                <a:spcPts val="1200"/>
              </a:spcAft>
              <a:buClr>
                <a:schemeClr val="accent3"/>
              </a:buClr>
              <a:buSzPts val="1800"/>
              <a:buFontTx/>
              <a:buChar char="-"/>
            </a:pPr>
            <a:r>
              <a:rPr lang="en-GB" dirty="0" err="1">
                <a:solidFill>
                  <a:schemeClr val="accent3"/>
                </a:solidFill>
                <a:latin typeface="+mn-lt"/>
                <a:sym typeface="Proxima Nova"/>
              </a:rPr>
              <a:t>SmartBatter</a:t>
            </a:r>
            <a:r>
              <a:rPr lang="en-GB" dirty="0">
                <a:solidFill>
                  <a:schemeClr val="accent3"/>
                </a:solidFill>
                <a:latin typeface="+mn-lt"/>
                <a:sym typeface="Proxima Nova"/>
              </a:rPr>
              <a:t> will run ads after each over of the scenario which will be the revenue. </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From this ad revenue </a:t>
            </a:r>
            <a:r>
              <a:rPr lang="en-GB" dirty="0" err="1">
                <a:solidFill>
                  <a:schemeClr val="accent3"/>
                </a:solidFill>
                <a:latin typeface="+mn-lt"/>
                <a:sym typeface="Proxima Nova"/>
              </a:rPr>
              <a:t>SmartBatter</a:t>
            </a:r>
            <a:r>
              <a:rPr lang="en-GB" dirty="0">
                <a:solidFill>
                  <a:schemeClr val="accent3"/>
                </a:solidFill>
                <a:latin typeface="+mn-lt"/>
                <a:sym typeface="Proxima Nova"/>
              </a:rPr>
              <a:t> will pay ICC for the tickets.</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When the user successfully completes a scenario, then we would prompt the user to buy a digital collectible of the scenario which will donate 50% of it to the nations which are building the sport, and </a:t>
            </a:r>
            <a:r>
              <a:rPr lang="en-GB">
                <a:solidFill>
                  <a:schemeClr val="accent3"/>
                </a:solidFill>
                <a:latin typeface="+mn-lt"/>
                <a:sym typeface="Proxima Nova"/>
              </a:rPr>
              <a:t>we would </a:t>
            </a:r>
            <a:r>
              <a:rPr lang="en-GB" dirty="0">
                <a:solidFill>
                  <a:schemeClr val="accent3"/>
                </a:solidFill>
                <a:latin typeface="+mn-lt"/>
                <a:sym typeface="Proxima Nova"/>
              </a:rPr>
              <a:t>get the professional player pertaining to the scenario to sign some merchandise to be sent off to the user. </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The scenarios and other accessories such as bats, </a:t>
            </a:r>
            <a:r>
              <a:rPr lang="en-GB" dirty="0" err="1">
                <a:solidFill>
                  <a:schemeClr val="accent3"/>
                </a:solidFill>
                <a:latin typeface="+mn-lt"/>
                <a:sym typeface="Proxima Nova"/>
              </a:rPr>
              <a:t>jersies</a:t>
            </a:r>
            <a:r>
              <a:rPr lang="en-GB" dirty="0">
                <a:solidFill>
                  <a:schemeClr val="accent3"/>
                </a:solidFill>
                <a:latin typeface="+mn-lt"/>
                <a:sym typeface="Proxima Nova"/>
              </a:rPr>
              <a:t> for the avatars, and stadiums such as MCG, SCG or Lords can be purchased. </a:t>
            </a:r>
          </a:p>
        </p:txBody>
      </p:sp>
      <p:pic>
        <p:nvPicPr>
          <p:cNvPr id="4" name="Picture 3" descr="A picture containing text, grass, outdoor, person&#10;&#10;Description automatically generated">
            <a:extLst>
              <a:ext uri="{FF2B5EF4-FFF2-40B4-BE49-F238E27FC236}">
                <a16:creationId xmlns:a16="http://schemas.microsoft.com/office/drawing/2014/main" id="{6B062129-FA6C-72F2-076E-A4A30C10DE17}"/>
              </a:ext>
            </a:extLst>
          </p:cNvPr>
          <p:cNvPicPr>
            <a:picLocks noChangeAspect="1"/>
          </p:cNvPicPr>
          <p:nvPr/>
        </p:nvPicPr>
        <p:blipFill>
          <a:blip r:embed="rId5"/>
          <a:stretch>
            <a:fillRect/>
          </a:stretch>
        </p:blipFill>
        <p:spPr>
          <a:xfrm>
            <a:off x="0" y="890848"/>
            <a:ext cx="4966587" cy="3335767"/>
          </a:xfrm>
          <a:prstGeom prst="rect">
            <a:avLst/>
          </a:prstGeom>
        </p:spPr>
      </p:pic>
    </p:spTree>
    <p:extLst>
      <p:ext uri="{BB962C8B-B14F-4D97-AF65-F5344CB8AC3E}">
        <p14:creationId xmlns:p14="http://schemas.microsoft.com/office/powerpoint/2010/main" val="1919474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8"/>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99" name="Google Shape;99;p8"/>
          <p:cNvSpPr txBox="1">
            <a:spLocks noGrp="1"/>
          </p:cNvSpPr>
          <p:nvPr>
            <p:ph type="body" idx="1"/>
          </p:nvPr>
        </p:nvSpPr>
        <p:spPr>
          <a:xfrm>
            <a:off x="-925033" y="6075085"/>
            <a:ext cx="8520600" cy="4012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GB" b="1"/>
              <a:t>Estimated cost of/after implementing the solution :</a:t>
            </a:r>
            <a:endParaRPr b="1"/>
          </a:p>
        </p:txBody>
      </p:sp>
      <p:sp>
        <p:nvSpPr>
          <p:cNvPr id="100" name="Google Shape;100;p8"/>
          <p:cNvSpPr txBox="1"/>
          <p:nvPr/>
        </p:nvSpPr>
        <p:spPr>
          <a:xfrm>
            <a:off x="5011003" y="443345"/>
            <a:ext cx="3976282" cy="4012500"/>
          </a:xfrm>
          <a:prstGeom prst="rect">
            <a:avLst/>
          </a:prstGeom>
          <a:noFill/>
          <a:ln>
            <a:noFill/>
          </a:ln>
        </p:spPr>
        <p:txBody>
          <a:bodyPr spcFirstLastPara="1" wrap="square" lIns="91425" tIns="91425" rIns="91425" bIns="91425" anchor="t" anchorCtr="0">
            <a:normAutofit fontScale="92500" lnSpcReduction="20000"/>
          </a:bodyPr>
          <a:lstStyle/>
          <a:p>
            <a:pPr marL="0" marR="0" lvl="0" indent="0" algn="l" rtl="0">
              <a:lnSpc>
                <a:spcPct val="115000"/>
              </a:lnSpc>
              <a:spcBef>
                <a:spcPts val="0"/>
              </a:spcBef>
              <a:spcAft>
                <a:spcPts val="1200"/>
              </a:spcAft>
              <a:buClr>
                <a:schemeClr val="accent3"/>
              </a:buClr>
              <a:buSzPts val="1800"/>
              <a:buFont typeface="Proxima Nova"/>
              <a:buNone/>
            </a:pPr>
            <a:r>
              <a:rPr lang="en-GB" sz="1800" b="1" i="0" u="none" strike="noStrike" cap="none" dirty="0" err="1">
                <a:solidFill>
                  <a:schemeClr val="accent3"/>
                </a:solidFill>
                <a:latin typeface="+mn-lt"/>
                <a:ea typeface="Proxima Nova"/>
                <a:cs typeface="Proxima Nova"/>
                <a:sym typeface="Proxima Nova"/>
              </a:rPr>
              <a:t>SmartBatter</a:t>
            </a:r>
            <a:r>
              <a:rPr lang="en-GB" sz="1800" b="1" i="0" u="none" strike="noStrike" cap="none" dirty="0">
                <a:solidFill>
                  <a:schemeClr val="accent3"/>
                </a:solidFill>
                <a:latin typeface="+mn-lt"/>
                <a:ea typeface="Proxima Nova"/>
                <a:cs typeface="Proxima Nova"/>
                <a:sym typeface="Proxima Nova"/>
              </a:rPr>
              <a:t> Revenue Model</a:t>
            </a:r>
          </a:p>
          <a:p>
            <a:pPr marR="0" lvl="0" algn="l" rtl="0">
              <a:lnSpc>
                <a:spcPct val="115000"/>
              </a:lnSpc>
              <a:spcBef>
                <a:spcPts val="0"/>
              </a:spcBef>
              <a:spcAft>
                <a:spcPts val="1200"/>
              </a:spcAft>
              <a:buClr>
                <a:schemeClr val="accent3"/>
              </a:buClr>
              <a:buSzPts val="1800"/>
            </a:pPr>
            <a:r>
              <a:rPr lang="en-GB" b="1" dirty="0">
                <a:solidFill>
                  <a:schemeClr val="accent3"/>
                </a:solidFill>
                <a:latin typeface="+mn-lt"/>
                <a:sym typeface="Proxima Nova"/>
              </a:rPr>
              <a:t>Mobile Simulator</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The Simulator is purchased at a subscription for ICC events or any other Cricket Event; </a:t>
            </a:r>
            <a:r>
              <a:rPr lang="en-GB" dirty="0" err="1">
                <a:solidFill>
                  <a:schemeClr val="accent3"/>
                </a:solidFill>
                <a:latin typeface="+mn-lt"/>
                <a:sym typeface="Proxima Nova"/>
              </a:rPr>
              <a:t>ie</a:t>
            </a:r>
            <a:r>
              <a:rPr lang="en-GB" dirty="0">
                <a:solidFill>
                  <a:schemeClr val="accent3"/>
                </a:solidFill>
                <a:latin typeface="+mn-lt"/>
                <a:sym typeface="Proxima Nova"/>
              </a:rPr>
              <a:t>: Ashes</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Selected scenarios will be running</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If there are added scenarios needed, ICC or the Sporting event coordinating stakeholder will pay for the scenario development.</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Fans at the venues can experience some live, immersed action on the simulator. </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This will create positive PR and more immersed fan engagement for the sport. </a:t>
            </a:r>
          </a:p>
        </p:txBody>
      </p:sp>
      <p:pic>
        <p:nvPicPr>
          <p:cNvPr id="3" name="Picture 2">
            <a:extLst>
              <a:ext uri="{FF2B5EF4-FFF2-40B4-BE49-F238E27FC236}">
                <a16:creationId xmlns:a16="http://schemas.microsoft.com/office/drawing/2014/main" id="{8273F402-CBB1-179D-51DB-C94653ED3EC7}"/>
              </a:ext>
            </a:extLst>
          </p:cNvPr>
          <p:cNvPicPr>
            <a:picLocks noChangeAspect="1"/>
          </p:cNvPicPr>
          <p:nvPr/>
        </p:nvPicPr>
        <p:blipFill>
          <a:blip r:embed="rId4"/>
          <a:stretch>
            <a:fillRect/>
          </a:stretch>
        </p:blipFill>
        <p:spPr>
          <a:xfrm>
            <a:off x="8472056" y="4226615"/>
            <a:ext cx="671944" cy="684520"/>
          </a:xfrm>
          <a:prstGeom prst="rect">
            <a:avLst/>
          </a:prstGeom>
        </p:spPr>
      </p:pic>
      <p:pic>
        <p:nvPicPr>
          <p:cNvPr id="7" name="Picture 6" descr="A picture containing text, ground, outdoor&#10;&#10;Description automatically generated">
            <a:extLst>
              <a:ext uri="{FF2B5EF4-FFF2-40B4-BE49-F238E27FC236}">
                <a16:creationId xmlns:a16="http://schemas.microsoft.com/office/drawing/2014/main" id="{2A835B47-035F-701C-5239-B05D38DB4B83}"/>
              </a:ext>
            </a:extLst>
          </p:cNvPr>
          <p:cNvPicPr>
            <a:picLocks noChangeAspect="1"/>
          </p:cNvPicPr>
          <p:nvPr/>
        </p:nvPicPr>
        <p:blipFill>
          <a:blip r:embed="rId5"/>
          <a:stretch>
            <a:fillRect/>
          </a:stretch>
        </p:blipFill>
        <p:spPr>
          <a:xfrm>
            <a:off x="-782782" y="938243"/>
            <a:ext cx="5500145" cy="3267014"/>
          </a:xfrm>
          <a:prstGeom prst="rect">
            <a:avLst/>
          </a:prstGeom>
        </p:spPr>
      </p:pic>
    </p:spTree>
    <p:extLst>
      <p:ext uri="{BB962C8B-B14F-4D97-AF65-F5344CB8AC3E}">
        <p14:creationId xmlns:p14="http://schemas.microsoft.com/office/powerpoint/2010/main" val="2252907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8"/>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99" name="Google Shape;99;p8"/>
          <p:cNvSpPr txBox="1">
            <a:spLocks noGrp="1"/>
          </p:cNvSpPr>
          <p:nvPr>
            <p:ph type="body" idx="1"/>
          </p:nvPr>
        </p:nvSpPr>
        <p:spPr>
          <a:xfrm>
            <a:off x="-925033" y="6075085"/>
            <a:ext cx="8520600" cy="4012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GB" b="1"/>
              <a:t>Estimated cost of/after implementing the solution :</a:t>
            </a:r>
            <a:endParaRPr b="1"/>
          </a:p>
        </p:txBody>
      </p:sp>
      <p:sp>
        <p:nvSpPr>
          <p:cNvPr id="100" name="Google Shape;100;p8"/>
          <p:cNvSpPr txBox="1"/>
          <p:nvPr/>
        </p:nvSpPr>
        <p:spPr>
          <a:xfrm>
            <a:off x="5011003" y="443345"/>
            <a:ext cx="3976282" cy="4012500"/>
          </a:xfrm>
          <a:prstGeom prst="rect">
            <a:avLst/>
          </a:prstGeom>
          <a:noFill/>
          <a:ln>
            <a:noFill/>
          </a:ln>
        </p:spPr>
        <p:txBody>
          <a:bodyPr spcFirstLastPara="1" wrap="square" lIns="91425" tIns="91425" rIns="91425" bIns="91425" anchor="t" anchorCtr="0">
            <a:normAutofit fontScale="92500" lnSpcReduction="20000"/>
          </a:bodyPr>
          <a:lstStyle/>
          <a:p>
            <a:pPr marL="0" marR="0" lvl="0" indent="0" algn="l" rtl="0">
              <a:lnSpc>
                <a:spcPct val="115000"/>
              </a:lnSpc>
              <a:spcBef>
                <a:spcPts val="0"/>
              </a:spcBef>
              <a:spcAft>
                <a:spcPts val="1200"/>
              </a:spcAft>
              <a:buClr>
                <a:schemeClr val="accent3"/>
              </a:buClr>
              <a:buSzPts val="1800"/>
              <a:buFont typeface="Proxima Nova"/>
              <a:buNone/>
            </a:pPr>
            <a:r>
              <a:rPr lang="en-GB" sz="1800" b="1" i="0" u="none" strike="noStrike" cap="none" dirty="0" err="1">
                <a:solidFill>
                  <a:schemeClr val="accent3"/>
                </a:solidFill>
                <a:latin typeface="+mn-lt"/>
                <a:ea typeface="Proxima Nova"/>
                <a:cs typeface="Proxima Nova"/>
                <a:sym typeface="Proxima Nova"/>
              </a:rPr>
              <a:t>SmartBatter</a:t>
            </a:r>
            <a:r>
              <a:rPr lang="en-GB" sz="1800" b="1" i="0" u="none" strike="noStrike" cap="none" dirty="0">
                <a:solidFill>
                  <a:schemeClr val="accent3"/>
                </a:solidFill>
                <a:latin typeface="+mn-lt"/>
                <a:ea typeface="Proxima Nova"/>
                <a:cs typeface="Proxima Nova"/>
                <a:sym typeface="Proxima Nova"/>
              </a:rPr>
              <a:t> Revenue Model</a:t>
            </a:r>
          </a:p>
          <a:p>
            <a:pPr marR="0" lvl="0" algn="l" rtl="0">
              <a:lnSpc>
                <a:spcPct val="115000"/>
              </a:lnSpc>
              <a:spcBef>
                <a:spcPts val="0"/>
              </a:spcBef>
              <a:spcAft>
                <a:spcPts val="1200"/>
              </a:spcAft>
              <a:buClr>
                <a:schemeClr val="accent3"/>
              </a:buClr>
              <a:buSzPts val="1800"/>
            </a:pPr>
            <a:r>
              <a:rPr lang="en-GB" b="1" dirty="0">
                <a:solidFill>
                  <a:schemeClr val="accent3"/>
                </a:solidFill>
                <a:latin typeface="+mn-lt"/>
                <a:sym typeface="Proxima Nova"/>
              </a:rPr>
              <a:t>Static Simulator</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The simulator will be stationed at major cricket grounds such as MCG, SCG, and Lords</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The venue will pay a subscription fee to </a:t>
            </a:r>
            <a:r>
              <a:rPr lang="en-GB" dirty="0" err="1">
                <a:solidFill>
                  <a:schemeClr val="accent3"/>
                </a:solidFill>
                <a:latin typeface="+mn-lt"/>
                <a:sym typeface="Proxima Nova"/>
              </a:rPr>
              <a:t>SmartBatter</a:t>
            </a:r>
            <a:r>
              <a:rPr lang="en-GB" dirty="0">
                <a:solidFill>
                  <a:schemeClr val="accent3"/>
                </a:solidFill>
                <a:latin typeface="+mn-lt"/>
                <a:sym typeface="Proxima Nova"/>
              </a:rPr>
              <a:t> for being available at the venue. This means that the venue needs to do the marketing for the simulator. </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Public can book for a session at the Cricket Simulator similar to the major cricket grounds tours. </a:t>
            </a:r>
          </a:p>
          <a:p>
            <a:pPr marL="285750" lvl="1" indent="-285750">
              <a:lnSpc>
                <a:spcPct val="115000"/>
              </a:lnSpc>
              <a:spcAft>
                <a:spcPts val="1200"/>
              </a:spcAft>
              <a:buClr>
                <a:schemeClr val="accent3"/>
              </a:buClr>
              <a:buSzPts val="1800"/>
              <a:buFontTx/>
              <a:buChar char="-"/>
            </a:pPr>
            <a:r>
              <a:rPr lang="en-GB" dirty="0">
                <a:solidFill>
                  <a:schemeClr val="accent3"/>
                </a:solidFill>
                <a:latin typeface="+mn-lt"/>
                <a:sym typeface="Proxima Nova"/>
              </a:rPr>
              <a:t>The users can select which scenario they need from a selected set of scenarios and get immersed in the history of cricket. </a:t>
            </a:r>
          </a:p>
        </p:txBody>
      </p:sp>
      <p:pic>
        <p:nvPicPr>
          <p:cNvPr id="3" name="Picture 2">
            <a:extLst>
              <a:ext uri="{FF2B5EF4-FFF2-40B4-BE49-F238E27FC236}">
                <a16:creationId xmlns:a16="http://schemas.microsoft.com/office/drawing/2014/main" id="{8273F402-CBB1-179D-51DB-C94653ED3EC7}"/>
              </a:ext>
            </a:extLst>
          </p:cNvPr>
          <p:cNvPicPr>
            <a:picLocks noChangeAspect="1"/>
          </p:cNvPicPr>
          <p:nvPr/>
        </p:nvPicPr>
        <p:blipFill>
          <a:blip r:embed="rId4"/>
          <a:stretch>
            <a:fillRect/>
          </a:stretch>
        </p:blipFill>
        <p:spPr>
          <a:xfrm>
            <a:off x="8472056" y="4226615"/>
            <a:ext cx="671944" cy="684520"/>
          </a:xfrm>
          <a:prstGeom prst="rect">
            <a:avLst/>
          </a:prstGeom>
        </p:spPr>
      </p:pic>
      <p:pic>
        <p:nvPicPr>
          <p:cNvPr id="4" name="Picture 3" descr="A group of people standing in a stadium&#10;&#10;Description automatically generated with low confidence">
            <a:extLst>
              <a:ext uri="{FF2B5EF4-FFF2-40B4-BE49-F238E27FC236}">
                <a16:creationId xmlns:a16="http://schemas.microsoft.com/office/drawing/2014/main" id="{BFCA06EC-E297-B839-E4BB-A995D0CB484B}"/>
              </a:ext>
            </a:extLst>
          </p:cNvPr>
          <p:cNvPicPr>
            <a:picLocks noChangeAspect="1"/>
          </p:cNvPicPr>
          <p:nvPr/>
        </p:nvPicPr>
        <p:blipFill>
          <a:blip r:embed="rId5"/>
          <a:stretch>
            <a:fillRect/>
          </a:stretch>
        </p:blipFill>
        <p:spPr>
          <a:xfrm>
            <a:off x="-611634" y="582695"/>
            <a:ext cx="5622637" cy="4216978"/>
          </a:xfrm>
          <a:prstGeom prst="rect">
            <a:avLst/>
          </a:prstGeom>
        </p:spPr>
      </p:pic>
    </p:spTree>
    <p:extLst>
      <p:ext uri="{BB962C8B-B14F-4D97-AF65-F5344CB8AC3E}">
        <p14:creationId xmlns:p14="http://schemas.microsoft.com/office/powerpoint/2010/main" val="17511243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8"/>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99" name="Google Shape;99;p8"/>
          <p:cNvSpPr txBox="1">
            <a:spLocks noGrp="1"/>
          </p:cNvSpPr>
          <p:nvPr>
            <p:ph type="body" idx="1"/>
          </p:nvPr>
        </p:nvSpPr>
        <p:spPr>
          <a:xfrm>
            <a:off x="-925033" y="6075085"/>
            <a:ext cx="8520600" cy="4012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GB" b="1"/>
              <a:t>Estimated cost of/after implementing the solution :</a:t>
            </a:r>
            <a:endParaRPr b="1"/>
          </a:p>
        </p:txBody>
      </p:sp>
      <p:sp>
        <p:nvSpPr>
          <p:cNvPr id="100" name="Google Shape;100;p8"/>
          <p:cNvSpPr txBox="1"/>
          <p:nvPr/>
        </p:nvSpPr>
        <p:spPr>
          <a:xfrm>
            <a:off x="311700" y="716275"/>
            <a:ext cx="8520600" cy="40125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1200"/>
              </a:spcAft>
              <a:buClr>
                <a:schemeClr val="accent3"/>
              </a:buClr>
              <a:buSzPts val="1800"/>
              <a:buFont typeface="Proxima Nova"/>
              <a:buNone/>
            </a:pPr>
            <a:r>
              <a:rPr lang="en-GB" sz="1800" b="1" i="0" u="none" strike="noStrike" cap="none" dirty="0">
                <a:solidFill>
                  <a:schemeClr val="accent3"/>
                </a:solidFill>
                <a:latin typeface="+mn-lt"/>
                <a:ea typeface="Proxima Nova"/>
                <a:cs typeface="Proxima Nova"/>
                <a:sym typeface="Proxima Nova"/>
              </a:rPr>
              <a:t>Estimated cost of/after implementing the solution :</a:t>
            </a:r>
          </a:p>
          <a:p>
            <a:pPr marL="0" marR="0" lvl="0" indent="0" algn="l" rtl="0">
              <a:lnSpc>
                <a:spcPct val="115000"/>
              </a:lnSpc>
              <a:spcBef>
                <a:spcPts val="0"/>
              </a:spcBef>
              <a:spcAft>
                <a:spcPts val="1200"/>
              </a:spcAft>
              <a:buClr>
                <a:schemeClr val="accent3"/>
              </a:buClr>
              <a:buSzPts val="1800"/>
              <a:buFont typeface="Proxima Nova"/>
              <a:buNone/>
            </a:pPr>
            <a:r>
              <a:rPr lang="en-GB" sz="1800" b="1" dirty="0">
                <a:solidFill>
                  <a:schemeClr val="accent3"/>
                </a:solidFill>
                <a:latin typeface="+mn-lt"/>
                <a:ea typeface="Proxima Nova"/>
                <a:cs typeface="Proxima Nova"/>
                <a:sym typeface="Proxima Nova"/>
              </a:rPr>
              <a:t>Cost for the Future Vision</a:t>
            </a:r>
          </a:p>
          <a:p>
            <a:pPr marL="0" marR="0" lvl="0" indent="0" algn="l" rtl="0">
              <a:lnSpc>
                <a:spcPct val="115000"/>
              </a:lnSpc>
              <a:spcBef>
                <a:spcPts val="0"/>
              </a:spcBef>
              <a:spcAft>
                <a:spcPts val="1200"/>
              </a:spcAft>
              <a:buClr>
                <a:schemeClr val="accent3"/>
              </a:buClr>
              <a:buSzPts val="1800"/>
              <a:buFont typeface="Proxima Nova"/>
              <a:buNone/>
            </a:pPr>
            <a:endParaRPr lang="en-GB" sz="1800" b="1" dirty="0">
              <a:solidFill>
                <a:schemeClr val="accent3"/>
              </a:solidFill>
              <a:latin typeface="+mn-lt"/>
              <a:ea typeface="Proxima Nova"/>
              <a:cs typeface="Proxima Nova"/>
              <a:sym typeface="Proxima Nova"/>
            </a:endParaRPr>
          </a:p>
        </p:txBody>
      </p:sp>
      <p:graphicFrame>
        <p:nvGraphicFramePr>
          <p:cNvPr id="2" name="Table 2">
            <a:extLst>
              <a:ext uri="{FF2B5EF4-FFF2-40B4-BE49-F238E27FC236}">
                <a16:creationId xmlns:a16="http://schemas.microsoft.com/office/drawing/2014/main" id="{C7B670B9-C9B5-D17C-3973-E487BFFC4B5B}"/>
              </a:ext>
            </a:extLst>
          </p:cNvPr>
          <p:cNvGraphicFramePr>
            <a:graphicFrameLocks noGrp="1"/>
          </p:cNvGraphicFramePr>
          <p:nvPr>
            <p:extLst>
              <p:ext uri="{D42A27DB-BD31-4B8C-83A1-F6EECF244321}">
                <p14:modId xmlns:p14="http://schemas.microsoft.com/office/powerpoint/2010/main" val="3586382596"/>
              </p:ext>
            </p:extLst>
          </p:nvPr>
        </p:nvGraphicFramePr>
        <p:xfrm>
          <a:off x="1343877" y="1705775"/>
          <a:ext cx="6251690" cy="2936240"/>
        </p:xfrm>
        <a:graphic>
          <a:graphicData uri="http://schemas.openxmlformats.org/drawingml/2006/table">
            <a:tbl>
              <a:tblPr firstRow="1" bandRow="1">
                <a:tableStyleId>{9DCAF9ED-07DC-4A11-8D7F-57B35C25682E}</a:tableStyleId>
              </a:tblPr>
              <a:tblGrid>
                <a:gridCol w="3376979">
                  <a:extLst>
                    <a:ext uri="{9D8B030D-6E8A-4147-A177-3AD203B41FA5}">
                      <a16:colId xmlns:a16="http://schemas.microsoft.com/office/drawing/2014/main" val="1791616654"/>
                    </a:ext>
                  </a:extLst>
                </a:gridCol>
                <a:gridCol w="2874711">
                  <a:extLst>
                    <a:ext uri="{9D8B030D-6E8A-4147-A177-3AD203B41FA5}">
                      <a16:colId xmlns:a16="http://schemas.microsoft.com/office/drawing/2014/main" val="1017689710"/>
                    </a:ext>
                  </a:extLst>
                </a:gridCol>
              </a:tblGrid>
              <a:tr h="370840">
                <a:tc>
                  <a:txBody>
                    <a:bodyPr/>
                    <a:lstStyle/>
                    <a:p>
                      <a:r>
                        <a:rPr lang="en-AU" dirty="0"/>
                        <a:t>Task / Action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Cost of Implementation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8329402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400" b="0" u="none" strike="noStrike" cap="none" dirty="0">
                          <a:solidFill>
                            <a:schemeClr val="dk1"/>
                          </a:solidFill>
                          <a:sym typeface="Proxima Nova"/>
                        </a:rPr>
                        <a:t>Game Design, Development and Integration Efforts for 20 Selected scenarios (Generic Animations)</a:t>
                      </a:r>
                    </a:p>
                    <a:p>
                      <a:endParaRPr lang="en-A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10,000 USD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06288057"/>
                  </a:ext>
                </a:extLst>
              </a:tr>
              <a:tr h="370840">
                <a:tc>
                  <a:txBody>
                    <a:bodyPr/>
                    <a:lstStyle/>
                    <a:p>
                      <a:r>
                        <a:rPr lang="en-AU" dirty="0"/>
                        <a:t>Specific Animations (per bowler)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2000 USD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9739208"/>
                  </a:ext>
                </a:extLst>
              </a:tr>
              <a:tr h="370840">
                <a:tc>
                  <a:txBody>
                    <a:bodyPr/>
                    <a:lstStyle/>
                    <a:p>
                      <a:r>
                        <a:rPr lang="en-AU" dirty="0"/>
                        <a:t>Each Additional Scenario (Minimum 6 Deliveries)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AU" dirty="0"/>
                        <a:t>1000 USD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5278646"/>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AU" dirty="0"/>
                        <a:t>Hawkeye Data retrieval, analysis, and smoothing</a:t>
                      </a:r>
                    </a:p>
                    <a:p>
                      <a:endParaRPr lang="en-A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AU" dirty="0"/>
                        <a:t>Royalties 10% or Equivalent (Estimated)</a:t>
                      </a:r>
                    </a:p>
                    <a:p>
                      <a:endParaRPr lang="en-AU"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0044254"/>
                  </a:ext>
                </a:extLst>
              </a:tr>
            </a:tbl>
          </a:graphicData>
        </a:graphic>
      </p:graphicFrame>
      <p:pic>
        <p:nvPicPr>
          <p:cNvPr id="3" name="Picture 2">
            <a:extLst>
              <a:ext uri="{FF2B5EF4-FFF2-40B4-BE49-F238E27FC236}">
                <a16:creationId xmlns:a16="http://schemas.microsoft.com/office/drawing/2014/main" id="{8273F402-CBB1-179D-51DB-C94653ED3EC7}"/>
              </a:ext>
            </a:extLst>
          </p:cNvPr>
          <p:cNvPicPr>
            <a:picLocks noChangeAspect="1"/>
          </p:cNvPicPr>
          <p:nvPr/>
        </p:nvPicPr>
        <p:blipFill>
          <a:blip r:embed="rId4"/>
          <a:stretch>
            <a:fillRect/>
          </a:stretch>
        </p:blipFill>
        <p:spPr>
          <a:xfrm>
            <a:off x="8472056" y="4226615"/>
            <a:ext cx="671944" cy="68452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9"/>
          <p:cNvPicPr preferRelativeResize="0"/>
          <p:nvPr/>
        </p:nvPicPr>
        <p:blipFill rotWithShape="1">
          <a:blip r:embed="rId3">
            <a:alphaModFix/>
          </a:blip>
          <a:src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pic>
        <p:nvPicPr>
          <p:cNvPr id="68" name="Google Shape;68;p3"/>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69" name="Google Shape;69;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GB" b="1" dirty="0">
                <a:latin typeface="+mn-lt"/>
              </a:rPr>
              <a:t>Idea in Brief:</a:t>
            </a:r>
          </a:p>
          <a:p>
            <a:pPr marL="0" lvl="0" indent="0" algn="l" rtl="0">
              <a:lnSpc>
                <a:spcPct val="115000"/>
              </a:lnSpc>
              <a:spcBef>
                <a:spcPts val="0"/>
              </a:spcBef>
              <a:spcAft>
                <a:spcPts val="1200"/>
              </a:spcAft>
              <a:buSzPts val="1800"/>
              <a:buNone/>
            </a:pPr>
            <a:r>
              <a:rPr lang="en-GB" sz="1400" dirty="0">
                <a:latin typeface="+mn-lt"/>
              </a:rPr>
              <a:t>We are creating </a:t>
            </a:r>
            <a:r>
              <a:rPr lang="en-GB" sz="1400" dirty="0" err="1">
                <a:latin typeface="+mn-lt"/>
              </a:rPr>
              <a:t>SmartBatter</a:t>
            </a:r>
            <a:r>
              <a:rPr lang="en-GB" sz="1400" dirty="0">
                <a:latin typeface="+mn-lt"/>
              </a:rPr>
              <a:t>; a VR batting experience, where fans can select their most treasured occasions in the history of cricket such as Shane Warne’s Ball Of The Century, Lasith Malinga’s 4 in 4 or Murali’s unpickable Doosra and experience it first hand as a batsman in their living room. Successful completion will grant </a:t>
            </a:r>
            <a:r>
              <a:rPr lang="en-GB" sz="1400" dirty="0" err="1">
                <a:latin typeface="+mn-lt"/>
              </a:rPr>
              <a:t>SmartBatter</a:t>
            </a:r>
            <a:r>
              <a:rPr lang="en-GB" sz="1400" dirty="0">
                <a:latin typeface="+mn-lt"/>
              </a:rPr>
              <a:t> credit to the users. This </a:t>
            </a:r>
            <a:r>
              <a:rPr lang="en-GB" sz="1400" dirty="0" err="1">
                <a:latin typeface="+mn-lt"/>
              </a:rPr>
              <a:t>SmartBatter</a:t>
            </a:r>
            <a:r>
              <a:rPr lang="en-GB" sz="1400" dirty="0">
                <a:latin typeface="+mn-lt"/>
              </a:rPr>
              <a:t> credit can be used to purchase tickets to the ICC events, ICC merchandise and unlock other scenarios in the app. </a:t>
            </a:r>
          </a:p>
          <a:p>
            <a:pPr marL="0" lvl="0" indent="0" algn="l" rtl="0">
              <a:lnSpc>
                <a:spcPct val="115000"/>
              </a:lnSpc>
              <a:spcBef>
                <a:spcPts val="0"/>
              </a:spcBef>
              <a:spcAft>
                <a:spcPts val="1200"/>
              </a:spcAft>
              <a:buSzPts val="1800"/>
              <a:buNone/>
            </a:pPr>
            <a:r>
              <a:rPr lang="en-GB" sz="1400" dirty="0">
                <a:latin typeface="+mn-lt"/>
              </a:rPr>
              <a:t>For the prototype level these scenarios will be handpicked and made available. </a:t>
            </a:r>
            <a:endParaRPr sz="1400" dirty="0">
              <a:latin typeface="+mn-lt"/>
            </a:endParaRPr>
          </a:p>
        </p:txBody>
      </p:sp>
      <p:pic>
        <p:nvPicPr>
          <p:cNvPr id="3" name="Picture 2">
            <a:extLst>
              <a:ext uri="{FF2B5EF4-FFF2-40B4-BE49-F238E27FC236}">
                <a16:creationId xmlns:a16="http://schemas.microsoft.com/office/drawing/2014/main" id="{6689963D-49EB-14EB-8698-DE8D012332AB}"/>
              </a:ext>
            </a:extLst>
          </p:cNvPr>
          <p:cNvPicPr>
            <a:picLocks noChangeAspect="1"/>
          </p:cNvPicPr>
          <p:nvPr/>
        </p:nvPicPr>
        <p:blipFill>
          <a:blip r:embed="rId4"/>
          <a:stretch>
            <a:fillRect/>
          </a:stretch>
        </p:blipFill>
        <p:spPr>
          <a:xfrm>
            <a:off x="8472056" y="4226615"/>
            <a:ext cx="671944" cy="6845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Google Shape;74;p4"/>
          <p:cNvPicPr preferRelativeResize="0"/>
          <p:nvPr/>
        </p:nvPicPr>
        <p:blipFill rotWithShape="1">
          <a:blip r:embed="rId3">
            <a:alphaModFix/>
          </a:blip>
          <a:srcRect/>
          <a:stretch/>
        </p:blipFill>
        <p:spPr>
          <a:xfrm>
            <a:off x="0" y="75099"/>
            <a:ext cx="9144000" cy="5143500"/>
          </a:xfrm>
          <a:prstGeom prst="rect">
            <a:avLst/>
          </a:prstGeom>
          <a:noFill/>
          <a:ln>
            <a:noFill/>
          </a:ln>
        </p:spPr>
      </p:pic>
      <p:sp>
        <p:nvSpPr>
          <p:cNvPr id="75" name="Google Shape;75;p4"/>
          <p:cNvSpPr txBox="1">
            <a:spLocks noGrp="1"/>
          </p:cNvSpPr>
          <p:nvPr>
            <p:ph type="body" idx="1"/>
          </p:nvPr>
        </p:nvSpPr>
        <p:spPr>
          <a:xfrm>
            <a:off x="309479" y="635954"/>
            <a:ext cx="7586207" cy="582877"/>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800"/>
              <a:buNone/>
            </a:pPr>
            <a:r>
              <a:rPr lang="en-GB" sz="1800" b="1" dirty="0"/>
              <a:t>Opportunity </a:t>
            </a:r>
          </a:p>
          <a:p>
            <a:pPr marL="0" lvl="0" indent="0" algn="l" rtl="0">
              <a:lnSpc>
                <a:spcPct val="115000"/>
              </a:lnSpc>
              <a:spcBef>
                <a:spcPts val="0"/>
              </a:spcBef>
              <a:spcAft>
                <a:spcPts val="0"/>
              </a:spcAft>
              <a:buSzPts val="1800"/>
              <a:buNone/>
            </a:pPr>
            <a:endParaRPr lang="en-GB" sz="1800" b="1" dirty="0"/>
          </a:p>
          <a:p>
            <a:pPr marL="0" lvl="0" indent="0" algn="l" rtl="0">
              <a:lnSpc>
                <a:spcPct val="115000"/>
              </a:lnSpc>
              <a:spcBef>
                <a:spcPts val="0"/>
              </a:spcBef>
              <a:spcAft>
                <a:spcPts val="0"/>
              </a:spcAft>
              <a:buSzPts val="1800"/>
              <a:buNone/>
            </a:pPr>
            <a:endParaRPr lang="en-GB" sz="1800" b="1" dirty="0"/>
          </a:p>
          <a:p>
            <a:pPr marL="0" lvl="0" indent="0" algn="l" rtl="0">
              <a:lnSpc>
                <a:spcPct val="115000"/>
              </a:lnSpc>
              <a:spcBef>
                <a:spcPts val="0"/>
              </a:spcBef>
              <a:spcAft>
                <a:spcPts val="0"/>
              </a:spcAft>
              <a:buSzPts val="1800"/>
              <a:buNone/>
            </a:pPr>
            <a:endParaRPr lang="en-GB" sz="1800" b="1" dirty="0"/>
          </a:p>
          <a:p>
            <a:pPr marL="0" lvl="0" indent="0" algn="l" rtl="0">
              <a:lnSpc>
                <a:spcPct val="115000"/>
              </a:lnSpc>
              <a:spcBef>
                <a:spcPts val="0"/>
              </a:spcBef>
              <a:spcAft>
                <a:spcPts val="0"/>
              </a:spcAft>
              <a:buSzPts val="1800"/>
              <a:buNone/>
            </a:pPr>
            <a:endParaRPr lang="en-GB" sz="1800" b="1" dirty="0"/>
          </a:p>
          <a:p>
            <a:pPr marL="0" lvl="0" indent="0" algn="l" rtl="0">
              <a:lnSpc>
                <a:spcPct val="115000"/>
              </a:lnSpc>
              <a:spcBef>
                <a:spcPts val="0"/>
              </a:spcBef>
              <a:spcAft>
                <a:spcPts val="0"/>
              </a:spcAft>
              <a:buSzPts val="1800"/>
              <a:buNone/>
            </a:pPr>
            <a:endParaRPr lang="en-GB" sz="1800" b="1" dirty="0"/>
          </a:p>
          <a:p>
            <a:pPr marL="0" lvl="0" indent="0" algn="l" rtl="0">
              <a:lnSpc>
                <a:spcPct val="115000"/>
              </a:lnSpc>
              <a:spcBef>
                <a:spcPts val="0"/>
              </a:spcBef>
              <a:spcAft>
                <a:spcPts val="0"/>
              </a:spcAft>
              <a:buSzPts val="1800"/>
              <a:buNone/>
            </a:pPr>
            <a:endParaRPr lang="en-GB" sz="1800" b="1" dirty="0"/>
          </a:p>
          <a:p>
            <a:pPr marL="0" lvl="0" indent="0" algn="l" rtl="0">
              <a:lnSpc>
                <a:spcPct val="115000"/>
              </a:lnSpc>
              <a:spcBef>
                <a:spcPts val="0"/>
              </a:spcBef>
              <a:spcAft>
                <a:spcPts val="0"/>
              </a:spcAft>
              <a:buSzPts val="1800"/>
              <a:buNone/>
            </a:pPr>
            <a:endParaRPr lang="en-GB" sz="1800" b="1" dirty="0"/>
          </a:p>
          <a:p>
            <a:pPr marL="0" lvl="0" indent="0" algn="l" rtl="0">
              <a:lnSpc>
                <a:spcPct val="115000"/>
              </a:lnSpc>
              <a:spcBef>
                <a:spcPts val="0"/>
              </a:spcBef>
              <a:spcAft>
                <a:spcPts val="0"/>
              </a:spcAft>
              <a:buSzPts val="1800"/>
              <a:buNone/>
            </a:pPr>
            <a:endParaRPr lang="en-GB" sz="1800" b="1" dirty="0"/>
          </a:p>
          <a:p>
            <a:pPr marL="0" lvl="0" indent="0" algn="l" rtl="0">
              <a:lnSpc>
                <a:spcPct val="115000"/>
              </a:lnSpc>
              <a:spcBef>
                <a:spcPts val="0"/>
              </a:spcBef>
              <a:spcAft>
                <a:spcPts val="0"/>
              </a:spcAft>
              <a:buSzPts val="1800"/>
              <a:buNone/>
            </a:pPr>
            <a:endParaRPr lang="en-AU" sz="1800" dirty="0"/>
          </a:p>
          <a:p>
            <a:pPr marL="0" lvl="0" indent="0" algn="l" rtl="0">
              <a:lnSpc>
                <a:spcPct val="115000"/>
              </a:lnSpc>
              <a:spcBef>
                <a:spcPts val="0"/>
              </a:spcBef>
              <a:spcAft>
                <a:spcPts val="0"/>
              </a:spcAft>
              <a:buSzPts val="1800"/>
              <a:buNone/>
            </a:pPr>
            <a:endParaRPr lang="en-AU" sz="1800" dirty="0"/>
          </a:p>
          <a:p>
            <a:pPr marL="0" lvl="0" indent="0" algn="l" rtl="0">
              <a:lnSpc>
                <a:spcPct val="115000"/>
              </a:lnSpc>
              <a:spcBef>
                <a:spcPts val="0"/>
              </a:spcBef>
              <a:spcAft>
                <a:spcPts val="0"/>
              </a:spcAft>
              <a:buSzPts val="1800"/>
              <a:buNone/>
            </a:pPr>
            <a:endParaRPr lang="en-AU" sz="1800" dirty="0"/>
          </a:p>
          <a:p>
            <a:pPr marL="0" lvl="0" indent="0" algn="l" rtl="0">
              <a:lnSpc>
                <a:spcPct val="115000"/>
              </a:lnSpc>
              <a:spcBef>
                <a:spcPts val="0"/>
              </a:spcBef>
              <a:spcAft>
                <a:spcPts val="0"/>
              </a:spcAft>
              <a:buSzPts val="1800"/>
              <a:buNone/>
            </a:pPr>
            <a:endParaRPr lang="en-AU" sz="1800" dirty="0"/>
          </a:p>
          <a:p>
            <a:pPr marL="0" lvl="0" indent="0" algn="l" rtl="0">
              <a:lnSpc>
                <a:spcPct val="115000"/>
              </a:lnSpc>
              <a:spcBef>
                <a:spcPts val="0"/>
              </a:spcBef>
              <a:spcAft>
                <a:spcPts val="0"/>
              </a:spcAft>
              <a:buSzPts val="1800"/>
              <a:buNone/>
            </a:pPr>
            <a:endParaRPr lang="en-AU" sz="1800" dirty="0"/>
          </a:p>
          <a:p>
            <a:pPr marL="0" lvl="0" indent="0" algn="l" rtl="0">
              <a:lnSpc>
                <a:spcPct val="115000"/>
              </a:lnSpc>
              <a:spcBef>
                <a:spcPts val="0"/>
              </a:spcBef>
              <a:spcAft>
                <a:spcPts val="0"/>
              </a:spcAft>
              <a:buSzPts val="1800"/>
              <a:buNone/>
            </a:pPr>
            <a:endParaRPr lang="en-AU" sz="1800" dirty="0"/>
          </a:p>
          <a:p>
            <a:pPr marL="0" lvl="0" indent="0" algn="l" rtl="0">
              <a:lnSpc>
                <a:spcPct val="115000"/>
              </a:lnSpc>
              <a:spcBef>
                <a:spcPts val="0"/>
              </a:spcBef>
              <a:spcAft>
                <a:spcPts val="0"/>
              </a:spcAft>
              <a:buSzPts val="1800"/>
              <a:buNone/>
            </a:pPr>
            <a:endParaRPr lang="en-AU" sz="1800" dirty="0"/>
          </a:p>
          <a:p>
            <a:pPr marL="0" lvl="0" indent="0" algn="l" rtl="0">
              <a:lnSpc>
                <a:spcPct val="115000"/>
              </a:lnSpc>
              <a:spcBef>
                <a:spcPts val="0"/>
              </a:spcBef>
              <a:spcAft>
                <a:spcPts val="0"/>
              </a:spcAft>
              <a:buSzPts val="1800"/>
              <a:buNone/>
            </a:pPr>
            <a:endParaRPr lang="en-AU" sz="1800" dirty="0"/>
          </a:p>
          <a:p>
            <a:pPr marL="0" lvl="0" indent="0" algn="l" rtl="0">
              <a:lnSpc>
                <a:spcPct val="115000"/>
              </a:lnSpc>
              <a:spcBef>
                <a:spcPts val="0"/>
              </a:spcBef>
              <a:spcAft>
                <a:spcPts val="0"/>
              </a:spcAft>
              <a:buSzPts val="1800"/>
              <a:buNone/>
            </a:pPr>
            <a:endParaRPr lang="en-AU" sz="1800" dirty="0"/>
          </a:p>
          <a:p>
            <a:pPr marL="0" lvl="0" indent="0" algn="l" rtl="0">
              <a:lnSpc>
                <a:spcPct val="115000"/>
              </a:lnSpc>
              <a:spcBef>
                <a:spcPts val="0"/>
              </a:spcBef>
              <a:spcAft>
                <a:spcPts val="0"/>
              </a:spcAft>
              <a:buSzPts val="1800"/>
              <a:buNone/>
            </a:pPr>
            <a:endParaRPr lang="en-AU" sz="1800" dirty="0"/>
          </a:p>
          <a:p>
            <a:pPr marL="0" lvl="0" indent="0" algn="l" rtl="0">
              <a:lnSpc>
                <a:spcPct val="115000"/>
              </a:lnSpc>
              <a:spcBef>
                <a:spcPts val="0"/>
              </a:spcBef>
              <a:spcAft>
                <a:spcPts val="0"/>
              </a:spcAft>
              <a:buSzPts val="1800"/>
              <a:buNone/>
            </a:pPr>
            <a:endParaRPr lang="en-AU" sz="1800" dirty="0"/>
          </a:p>
          <a:p>
            <a:pPr marL="0" lvl="0" indent="0" algn="l" rtl="0">
              <a:lnSpc>
                <a:spcPct val="115000"/>
              </a:lnSpc>
              <a:spcBef>
                <a:spcPts val="1200"/>
              </a:spcBef>
              <a:spcAft>
                <a:spcPts val="1200"/>
              </a:spcAft>
              <a:buSzPts val="1800"/>
              <a:buNone/>
            </a:pPr>
            <a:endParaRPr lang="en-GB" sz="1800" dirty="0">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6"/>
                </a:ext>
              </a:extLst>
            </a:endParaRPr>
          </a:p>
          <a:p>
            <a:pPr marL="0" lvl="0" indent="0" algn="l" rtl="0">
              <a:lnSpc>
                <a:spcPct val="115000"/>
              </a:lnSpc>
              <a:spcBef>
                <a:spcPts val="1200"/>
              </a:spcBef>
              <a:spcAft>
                <a:spcPts val="1200"/>
              </a:spcAft>
              <a:buSzPts val="1800"/>
              <a:buNone/>
            </a:pPr>
            <a:endParaRPr sz="1800" dirty="0"/>
          </a:p>
        </p:txBody>
      </p:sp>
      <p:sp>
        <p:nvSpPr>
          <p:cNvPr id="6" name="Text Placeholder 5">
            <a:extLst>
              <a:ext uri="{FF2B5EF4-FFF2-40B4-BE49-F238E27FC236}">
                <a16:creationId xmlns:a16="http://schemas.microsoft.com/office/drawing/2014/main" id="{2342B15B-246B-11D1-8474-BC0FBB99BAC8}"/>
              </a:ext>
            </a:extLst>
          </p:cNvPr>
          <p:cNvSpPr>
            <a:spLocks noGrp="1"/>
          </p:cNvSpPr>
          <p:nvPr>
            <p:ph type="body" idx="2"/>
          </p:nvPr>
        </p:nvSpPr>
        <p:spPr>
          <a:xfrm>
            <a:off x="5025466" y="725482"/>
            <a:ext cx="3849706" cy="3842734"/>
          </a:xfrm>
        </p:spPr>
        <p:txBody>
          <a:bodyPr>
            <a:normAutofit fontScale="92500" lnSpcReduction="10000"/>
          </a:bodyPr>
          <a:lstStyle/>
          <a:p>
            <a:pPr marL="0" lvl="0" indent="0">
              <a:buSzPts val="1800"/>
              <a:buNone/>
            </a:pPr>
            <a:r>
              <a:rPr lang="en-AU" sz="1900" b="1" dirty="0"/>
              <a:t>Future Vision</a:t>
            </a:r>
          </a:p>
          <a:p>
            <a:pPr marL="0" lvl="0" indent="0">
              <a:buSzPts val="1800"/>
              <a:buNone/>
            </a:pPr>
            <a:endParaRPr lang="en-AU" b="1" dirty="0">
              <a:solidFill>
                <a:schemeClr val="tx1"/>
              </a:solidFill>
            </a:endParaRPr>
          </a:p>
          <a:p>
            <a:pPr marL="0" lvl="0" indent="0">
              <a:buSzPts val="1800"/>
              <a:buNone/>
            </a:pPr>
            <a:r>
              <a:rPr lang="en-AU" sz="1300" dirty="0">
                <a:solidFill>
                  <a:schemeClr val="bg1">
                    <a:lumMod val="50000"/>
                  </a:schemeClr>
                </a:solidFill>
                <a:latin typeface="+mn-lt"/>
              </a:rPr>
              <a:t>A cricket fan’s world where you can play any ball in the history of the game in your living room. </a:t>
            </a:r>
          </a:p>
          <a:p>
            <a:pPr marL="0" lvl="0" indent="0">
              <a:buSzPts val="1800"/>
              <a:buNone/>
            </a:pPr>
            <a:r>
              <a:rPr lang="en-AU" sz="1300" dirty="0">
                <a:solidFill>
                  <a:schemeClr val="bg1">
                    <a:lumMod val="50000"/>
                  </a:schemeClr>
                </a:solidFill>
                <a:latin typeface="+mn-lt"/>
              </a:rPr>
              <a:t>A cricket fan’s world where you can live stream the deliveries of a live cricket game from anywhere in the world and play as a batsman. (Replication and modelling Hawkeye Trajectory data real-time in the </a:t>
            </a:r>
            <a:r>
              <a:rPr lang="en-AU" sz="1300" dirty="0" err="1">
                <a:solidFill>
                  <a:schemeClr val="bg1">
                    <a:lumMod val="50000"/>
                  </a:schemeClr>
                </a:solidFill>
                <a:latin typeface="+mn-lt"/>
              </a:rPr>
              <a:t>SmartBatter</a:t>
            </a:r>
            <a:r>
              <a:rPr lang="en-AU" sz="1300" dirty="0">
                <a:solidFill>
                  <a:schemeClr val="bg1">
                    <a:lumMod val="50000"/>
                  </a:schemeClr>
                </a:solidFill>
                <a:latin typeface="+mn-lt"/>
              </a:rPr>
              <a:t> cricket simulator)</a:t>
            </a:r>
          </a:p>
          <a:p>
            <a:pPr marL="0" lvl="0" indent="0">
              <a:buSzPts val="1800"/>
              <a:buNone/>
            </a:pPr>
            <a:endParaRPr lang="en-AU" dirty="0"/>
          </a:p>
          <a:p>
            <a:pPr marL="0" lvl="0" indent="0">
              <a:buSzPts val="1800"/>
              <a:buNone/>
            </a:pPr>
            <a:endParaRPr lang="en-AU" dirty="0"/>
          </a:p>
          <a:p>
            <a:pPr marL="0" lvl="0" indent="0">
              <a:buSzPts val="1800"/>
              <a:buNone/>
            </a:pPr>
            <a:endParaRPr lang="en-AU" dirty="0"/>
          </a:p>
          <a:p>
            <a:pPr marL="0" lvl="0" indent="0">
              <a:buSzPts val="1800"/>
              <a:buNone/>
            </a:pPr>
            <a:endParaRPr lang="en-AU" dirty="0"/>
          </a:p>
          <a:p>
            <a:pPr marL="0" lvl="0" indent="0">
              <a:lnSpc>
                <a:spcPct val="110000"/>
              </a:lnSpc>
              <a:spcBef>
                <a:spcPts val="400"/>
              </a:spcBef>
              <a:spcAft>
                <a:spcPts val="400"/>
              </a:spcAft>
              <a:buSzPts val="1800"/>
              <a:buNone/>
            </a:pPr>
            <a:r>
              <a:rPr lang="en-AU" sz="1000" dirty="0">
                <a:solidFill>
                  <a:srgbClr val="0070C0"/>
                </a:solidFill>
                <a:hlinkClick r:id="rId4">
                  <a:extLst>
                    <a:ext uri="{A12FA001-AC4F-418D-AE19-62706E023703}">
                      <ahyp:hlinkClr xmlns:ahyp="http://schemas.microsoft.com/office/drawing/2018/hyperlinkcolor" val="tx"/>
                    </a:ext>
                  </a:extLst>
                </a:hlinkClick>
              </a:rPr>
              <a:t>https://www.grandviewresearch.com/industry-analysis/virtual-reality-vr-market</a:t>
            </a:r>
            <a:endParaRPr lang="en-AU" sz="1000" dirty="0">
              <a:solidFill>
                <a:srgbClr val="0070C0"/>
              </a:solidFill>
            </a:endParaRPr>
          </a:p>
          <a:p>
            <a:pPr marL="0" lvl="0" indent="0">
              <a:lnSpc>
                <a:spcPct val="110000"/>
              </a:lnSpc>
              <a:spcBef>
                <a:spcPts val="400"/>
              </a:spcBef>
              <a:spcAft>
                <a:spcPts val="400"/>
              </a:spcAft>
              <a:buSzPts val="1800"/>
              <a:buNone/>
            </a:pPr>
            <a:r>
              <a:rPr lang="en-AU" sz="1000" dirty="0">
                <a:solidFill>
                  <a:srgbClr val="0070C0"/>
                </a:solidFill>
                <a:hlinkClick r:id="rId5">
                  <a:extLst>
                    <a:ext uri="{A12FA001-AC4F-418D-AE19-62706E023703}">
                      <ahyp:hlinkClr xmlns:ahyp="http://schemas.microsoft.com/office/drawing/2018/hyperlinkcolor" val="tx"/>
                    </a:ext>
                  </a:extLst>
                </a:hlinkClick>
                <a:extLst>
                  <a:ext uri="http://customooxmlschemas.google.com/">
                    <go:slidesCustomData xmlns:lc="http://schemas.openxmlformats.org/drawingml/2006/lockedCanvas"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6"/>
                  </a:ext>
                </a:extLst>
              </a:rPr>
              <a:t>https://www.statista.com/outlook/amo/ar-vr/india#:~:text=Revenue%20in%20the%20AR%20%26%20VR,US%24211.30m%20in%202023</a:t>
            </a:r>
            <a:r>
              <a:rPr lang="en-AU" sz="1000" dirty="0">
                <a:solidFill>
                  <a:srgbClr val="0070C0"/>
                </a:solidFill>
                <a:extLst>
                  <a:ext uri="http://customooxmlschemas.google.com/">
                    <go:slidesCustomData xmlns:lc="http://schemas.openxmlformats.org/drawingml/2006/lockedCanvas"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6"/>
                  </a:ext>
                </a:extLst>
              </a:rPr>
              <a:t>.</a:t>
            </a:r>
          </a:p>
          <a:p>
            <a:endParaRPr lang="en-LK" dirty="0"/>
          </a:p>
        </p:txBody>
      </p:sp>
      <p:pic>
        <p:nvPicPr>
          <p:cNvPr id="3" name="Picture 2">
            <a:extLst>
              <a:ext uri="{FF2B5EF4-FFF2-40B4-BE49-F238E27FC236}">
                <a16:creationId xmlns:a16="http://schemas.microsoft.com/office/drawing/2014/main" id="{288C33EE-6569-20A5-9CB1-B0012836D3FB}"/>
              </a:ext>
            </a:extLst>
          </p:cNvPr>
          <p:cNvPicPr>
            <a:picLocks noChangeAspect="1"/>
          </p:cNvPicPr>
          <p:nvPr/>
        </p:nvPicPr>
        <p:blipFill>
          <a:blip r:embed="rId6"/>
          <a:stretch>
            <a:fillRect/>
          </a:stretch>
        </p:blipFill>
        <p:spPr>
          <a:xfrm>
            <a:off x="8472056" y="4226615"/>
            <a:ext cx="671944" cy="684520"/>
          </a:xfrm>
          <a:prstGeom prst="rect">
            <a:avLst/>
          </a:prstGeom>
        </p:spPr>
      </p:pic>
      <p:sp>
        <p:nvSpPr>
          <p:cNvPr id="12" name="TextBox 11">
            <a:extLst>
              <a:ext uri="{FF2B5EF4-FFF2-40B4-BE49-F238E27FC236}">
                <a16:creationId xmlns:a16="http://schemas.microsoft.com/office/drawing/2014/main" id="{B26BA3F0-CB85-96A8-4B3C-429060019A48}"/>
              </a:ext>
            </a:extLst>
          </p:cNvPr>
          <p:cNvSpPr txBox="1"/>
          <p:nvPr/>
        </p:nvSpPr>
        <p:spPr>
          <a:xfrm>
            <a:off x="223595" y="3045924"/>
            <a:ext cx="4610556" cy="2022477"/>
          </a:xfrm>
          <a:prstGeom prst="rect">
            <a:avLst/>
          </a:prstGeom>
          <a:noFill/>
        </p:spPr>
        <p:txBody>
          <a:bodyPr wrap="square" rtlCol="0">
            <a:spAutoFit/>
          </a:bodyPr>
          <a:lstStyle/>
          <a:p>
            <a:pPr marL="0" lvl="0" indent="0" algn="just" rtl="0">
              <a:lnSpc>
                <a:spcPct val="115000"/>
              </a:lnSpc>
              <a:spcBef>
                <a:spcPts val="0"/>
              </a:spcBef>
              <a:spcAft>
                <a:spcPts val="0"/>
              </a:spcAft>
              <a:buSzPts val="1800"/>
              <a:buNone/>
            </a:pPr>
            <a:r>
              <a:rPr lang="en-AU" sz="1100" dirty="0">
                <a:solidFill>
                  <a:schemeClr val="bg1">
                    <a:lumMod val="50000"/>
                  </a:schemeClr>
                </a:solidFill>
              </a:rPr>
              <a:t>The only way for a cricket fan to engage and experience the same delivery that is bowled at the centre wicket is through video analysis and replay. We go a step further by replicating and modelling the same delivery in the VR. </a:t>
            </a:r>
          </a:p>
          <a:p>
            <a:pPr marL="0" lvl="0" indent="0" algn="just" rtl="0">
              <a:lnSpc>
                <a:spcPct val="115000"/>
              </a:lnSpc>
              <a:spcBef>
                <a:spcPts val="0"/>
              </a:spcBef>
              <a:spcAft>
                <a:spcPts val="0"/>
              </a:spcAft>
              <a:buSzPts val="1800"/>
              <a:buNone/>
            </a:pPr>
            <a:r>
              <a:rPr lang="en-AU" sz="1100" dirty="0">
                <a:solidFill>
                  <a:schemeClr val="bg1">
                    <a:lumMod val="50000"/>
                  </a:schemeClr>
                </a:solidFill>
              </a:rPr>
              <a:t>This is not just a video, but a </a:t>
            </a:r>
            <a:r>
              <a:rPr lang="en-AU" sz="1100" b="1" dirty="0">
                <a:solidFill>
                  <a:schemeClr val="bg1">
                    <a:lumMod val="50000"/>
                  </a:schemeClr>
                </a:solidFill>
              </a:rPr>
              <a:t>real time simulation</a:t>
            </a:r>
            <a:r>
              <a:rPr lang="en-AU" sz="1100" dirty="0">
                <a:solidFill>
                  <a:schemeClr val="bg1">
                    <a:lumMod val="50000"/>
                  </a:schemeClr>
                </a:solidFill>
              </a:rPr>
              <a:t> of the scenario. Cricket fans can put themselves in the position of a professional batsman and play the deadly in swinging Yorkers. Successfully completing these challenges will give users access to tickets to ICC events and other ICC merchandise. This then closes the loop on fan engagement and ties it back to ICC event promotion and sales.</a:t>
            </a:r>
          </a:p>
        </p:txBody>
      </p:sp>
      <p:sp>
        <p:nvSpPr>
          <p:cNvPr id="13" name="Oval Callout 12">
            <a:extLst>
              <a:ext uri="{FF2B5EF4-FFF2-40B4-BE49-F238E27FC236}">
                <a16:creationId xmlns:a16="http://schemas.microsoft.com/office/drawing/2014/main" id="{D40294E5-9F66-E526-20A3-BFF5599E7F9E}"/>
              </a:ext>
            </a:extLst>
          </p:cNvPr>
          <p:cNvSpPr/>
          <p:nvPr/>
        </p:nvSpPr>
        <p:spPr>
          <a:xfrm>
            <a:off x="2633151" y="740980"/>
            <a:ext cx="1412829" cy="1058699"/>
          </a:xfrm>
          <a:prstGeom prst="wedgeEllipseCallout">
            <a:avLst>
              <a:gd name="adj1" fmla="val 23406"/>
              <a:gd name="adj2" fmla="val 66891"/>
            </a:avLst>
          </a:prstGeom>
          <a:noFill/>
          <a:ln>
            <a:solidFill>
              <a:srgbClr val="4EBAC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rtl="0">
              <a:lnSpc>
                <a:spcPct val="115000"/>
              </a:lnSpc>
              <a:spcBef>
                <a:spcPts val="0"/>
              </a:spcBef>
              <a:spcAft>
                <a:spcPts val="0"/>
              </a:spcAft>
              <a:buSzPts val="1800"/>
              <a:buNone/>
            </a:pPr>
            <a:r>
              <a:rPr lang="en-GB" sz="1150" b="1" dirty="0">
                <a:solidFill>
                  <a:schemeClr val="tx1"/>
                </a:solidFill>
              </a:rPr>
              <a:t>Over 30 Million </a:t>
            </a:r>
            <a:r>
              <a:rPr lang="en-GB" sz="1150" dirty="0">
                <a:solidFill>
                  <a:schemeClr val="tx1"/>
                </a:solidFill>
              </a:rPr>
              <a:t>VR headsets sold in the world</a:t>
            </a:r>
          </a:p>
        </p:txBody>
      </p:sp>
      <p:sp>
        <p:nvSpPr>
          <p:cNvPr id="14" name="Oval Callout 13">
            <a:extLst>
              <a:ext uri="{FF2B5EF4-FFF2-40B4-BE49-F238E27FC236}">
                <a16:creationId xmlns:a16="http://schemas.microsoft.com/office/drawing/2014/main" id="{17A3392C-5CD2-F748-61EA-E679C6664C3E}"/>
              </a:ext>
            </a:extLst>
          </p:cNvPr>
          <p:cNvSpPr/>
          <p:nvPr/>
        </p:nvSpPr>
        <p:spPr>
          <a:xfrm>
            <a:off x="345661" y="981045"/>
            <a:ext cx="1412829" cy="1058699"/>
          </a:xfrm>
          <a:prstGeom prst="wedgeEllipseCallout">
            <a:avLst>
              <a:gd name="adj1" fmla="val 34370"/>
              <a:gd name="adj2" fmla="val 62500"/>
            </a:avLst>
          </a:prstGeom>
          <a:noFill/>
          <a:ln>
            <a:solidFill>
              <a:srgbClr val="1169C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rtl="0">
              <a:lnSpc>
                <a:spcPct val="115000"/>
              </a:lnSpc>
              <a:spcBef>
                <a:spcPts val="0"/>
              </a:spcBef>
              <a:spcAft>
                <a:spcPts val="0"/>
              </a:spcAft>
              <a:buSzPts val="1800"/>
              <a:buNone/>
            </a:pPr>
            <a:r>
              <a:rPr lang="en-GB" sz="1200" b="1" dirty="0">
                <a:solidFill>
                  <a:schemeClr val="tx1"/>
                </a:solidFill>
              </a:rPr>
              <a:t>Over 2 Billion </a:t>
            </a:r>
            <a:r>
              <a:rPr lang="en-GB" sz="1200" dirty="0">
                <a:solidFill>
                  <a:schemeClr val="tx1"/>
                </a:solidFill>
              </a:rPr>
              <a:t>cricket fans in the world</a:t>
            </a:r>
          </a:p>
        </p:txBody>
      </p:sp>
      <p:sp>
        <p:nvSpPr>
          <p:cNvPr id="15" name="Oval Callout 14">
            <a:extLst>
              <a:ext uri="{FF2B5EF4-FFF2-40B4-BE49-F238E27FC236}">
                <a16:creationId xmlns:a16="http://schemas.microsoft.com/office/drawing/2014/main" id="{9F60DA53-05BB-3B3E-E944-B2AF99FB2BB1}"/>
              </a:ext>
            </a:extLst>
          </p:cNvPr>
          <p:cNvSpPr/>
          <p:nvPr/>
        </p:nvSpPr>
        <p:spPr>
          <a:xfrm>
            <a:off x="3166394" y="1999725"/>
            <a:ext cx="1412829" cy="971168"/>
          </a:xfrm>
          <a:prstGeom prst="wedgeEllipseCallout">
            <a:avLst>
              <a:gd name="adj1" fmla="val -19815"/>
              <a:gd name="adj2" fmla="val 67883"/>
            </a:avLst>
          </a:prstGeom>
          <a:noFill/>
          <a:ln>
            <a:solidFill>
              <a:srgbClr val="0016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buSzPts val="1800"/>
            </a:pPr>
            <a:r>
              <a:rPr lang="en-GB" sz="1100" dirty="0">
                <a:solidFill>
                  <a:schemeClr val="tx1"/>
                </a:solidFill>
              </a:rPr>
              <a:t>Global VR market was valued at </a:t>
            </a:r>
            <a:r>
              <a:rPr lang="en-GB" sz="1100" b="1" dirty="0">
                <a:solidFill>
                  <a:schemeClr val="tx1"/>
                </a:solidFill>
              </a:rPr>
              <a:t>21 Billion USD</a:t>
            </a:r>
          </a:p>
        </p:txBody>
      </p:sp>
      <p:sp>
        <p:nvSpPr>
          <p:cNvPr id="16" name="Oval Callout 15">
            <a:extLst>
              <a:ext uri="{FF2B5EF4-FFF2-40B4-BE49-F238E27FC236}">
                <a16:creationId xmlns:a16="http://schemas.microsoft.com/office/drawing/2014/main" id="{163C85DE-04B8-99D8-302C-36872E982798}"/>
              </a:ext>
            </a:extLst>
          </p:cNvPr>
          <p:cNvSpPr/>
          <p:nvPr/>
        </p:nvSpPr>
        <p:spPr>
          <a:xfrm>
            <a:off x="1657908" y="1688923"/>
            <a:ext cx="1412829" cy="1058698"/>
          </a:xfrm>
          <a:prstGeom prst="wedgeEllipseCallout">
            <a:avLst>
              <a:gd name="adj1" fmla="val -39412"/>
              <a:gd name="adj2" fmla="val 56730"/>
            </a:avLst>
          </a:prstGeom>
          <a:noFill/>
          <a:ln>
            <a:solidFill>
              <a:srgbClr val="58C0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rtl="0">
              <a:lnSpc>
                <a:spcPct val="115000"/>
              </a:lnSpc>
              <a:spcBef>
                <a:spcPts val="0"/>
              </a:spcBef>
              <a:spcAft>
                <a:spcPts val="0"/>
              </a:spcAft>
              <a:buSzPts val="1800"/>
              <a:buNone/>
            </a:pPr>
            <a:r>
              <a:rPr lang="en-GB" sz="1100" dirty="0">
                <a:solidFill>
                  <a:schemeClr val="tx1"/>
                </a:solidFill>
              </a:rPr>
              <a:t>VR Market growth in India is projected at </a:t>
            </a:r>
            <a:r>
              <a:rPr lang="en-GB" sz="1100" b="1" dirty="0">
                <a:solidFill>
                  <a:schemeClr val="tx1"/>
                </a:solidFill>
              </a:rPr>
              <a:t>14.63%</a:t>
            </a:r>
          </a:p>
        </p:txBody>
      </p:sp>
      <p:cxnSp>
        <p:nvCxnSpPr>
          <p:cNvPr id="19" name="Straight Connector 18">
            <a:extLst>
              <a:ext uri="{FF2B5EF4-FFF2-40B4-BE49-F238E27FC236}">
                <a16:creationId xmlns:a16="http://schemas.microsoft.com/office/drawing/2014/main" id="{9F9602D6-8C94-B63F-AAC1-90B24683BEC0}"/>
              </a:ext>
            </a:extLst>
          </p:cNvPr>
          <p:cNvCxnSpPr>
            <a:cxnSpLocks/>
          </p:cNvCxnSpPr>
          <p:nvPr/>
        </p:nvCxnSpPr>
        <p:spPr>
          <a:xfrm>
            <a:off x="4929808" y="763325"/>
            <a:ext cx="0" cy="4093837"/>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5"/>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81" name="Google Shape;81;p5"/>
          <p:cNvSpPr txBox="1">
            <a:spLocks noGrp="1"/>
          </p:cNvSpPr>
          <p:nvPr>
            <p:ph type="body" idx="1"/>
          </p:nvPr>
        </p:nvSpPr>
        <p:spPr>
          <a:xfrm>
            <a:off x="316420" y="406846"/>
            <a:ext cx="4658915" cy="2491997"/>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800"/>
              <a:buNone/>
            </a:pPr>
            <a:r>
              <a:rPr lang="en-AU" b="1" dirty="0" err="1">
                <a:latin typeface="+mn-lt"/>
              </a:rPr>
              <a:t>SmartBatter</a:t>
            </a:r>
            <a:r>
              <a:rPr lang="en-AU" b="1" dirty="0">
                <a:latin typeface="+mn-lt"/>
              </a:rPr>
              <a:t> Features</a:t>
            </a:r>
          </a:p>
          <a:p>
            <a:pPr marL="0" lvl="0" indent="0" algn="l" rtl="0">
              <a:lnSpc>
                <a:spcPct val="100000"/>
              </a:lnSpc>
              <a:spcBef>
                <a:spcPts val="1200"/>
              </a:spcBef>
              <a:spcAft>
                <a:spcPts val="0"/>
              </a:spcAft>
              <a:buSzPts val="1800"/>
              <a:buNone/>
            </a:pPr>
            <a:r>
              <a:rPr lang="en-AU" sz="1200" b="1" dirty="0">
                <a:latin typeface="+mn-lt"/>
              </a:rPr>
              <a:t>Challenge Mode</a:t>
            </a:r>
          </a:p>
          <a:p>
            <a:pPr marL="285750" lvl="0" indent="-285750" algn="l" rtl="0">
              <a:lnSpc>
                <a:spcPct val="100000"/>
              </a:lnSpc>
              <a:spcBef>
                <a:spcPts val="1200"/>
              </a:spcBef>
              <a:spcAft>
                <a:spcPts val="0"/>
              </a:spcAft>
              <a:buSzPts val="1800"/>
              <a:buFontTx/>
              <a:buChar char="-"/>
            </a:pPr>
            <a:r>
              <a:rPr lang="en-AU" sz="1200" dirty="0">
                <a:latin typeface="+mn-lt"/>
              </a:rPr>
              <a:t>Scenario Selection </a:t>
            </a:r>
          </a:p>
          <a:p>
            <a:pPr marL="742950" lvl="1" indent="-285750">
              <a:lnSpc>
                <a:spcPct val="100000"/>
              </a:lnSpc>
              <a:spcBef>
                <a:spcPts val="1200"/>
              </a:spcBef>
              <a:buSzPts val="1800"/>
              <a:buFontTx/>
              <a:buChar char="-"/>
            </a:pPr>
            <a:r>
              <a:rPr lang="en-AU" sz="1200" dirty="0">
                <a:latin typeface="+mn-lt"/>
              </a:rPr>
              <a:t>Shane Warne’s ball of the century -  </a:t>
            </a:r>
            <a:r>
              <a:rPr lang="en-AU" sz="1200" dirty="0">
                <a:solidFill>
                  <a:srgbClr val="0070C0"/>
                </a:solidFill>
                <a:latin typeface="+mn-lt"/>
                <a:hlinkClick r:id="rId4">
                  <a:extLst>
                    <a:ext uri="{A12FA001-AC4F-418D-AE19-62706E023703}">
                      <ahyp:hlinkClr xmlns:ahyp="http://schemas.microsoft.com/office/drawing/2018/hyperlinkcolor" val="tx"/>
                    </a:ext>
                  </a:extLst>
                </a:hlinkClick>
              </a:rPr>
              <a:t>https://www.youtube.com/watch?v=JwVR28XbZx8</a:t>
            </a:r>
            <a:endParaRPr lang="en-AU" sz="1200" dirty="0">
              <a:solidFill>
                <a:srgbClr val="0070C0"/>
              </a:solidFill>
              <a:latin typeface="+mn-lt"/>
            </a:endParaRPr>
          </a:p>
          <a:p>
            <a:pPr marL="742950" lvl="1" indent="-285750">
              <a:lnSpc>
                <a:spcPct val="100000"/>
              </a:lnSpc>
              <a:spcBef>
                <a:spcPts val="1200"/>
              </a:spcBef>
              <a:buSzPts val="1800"/>
              <a:buFontTx/>
              <a:buChar char="-"/>
            </a:pPr>
            <a:r>
              <a:rPr lang="en-AU" sz="1200" dirty="0">
                <a:latin typeface="+mn-lt"/>
              </a:rPr>
              <a:t>Brett Lee’s Hattrick in World Cup 2003 against Kenya - </a:t>
            </a:r>
            <a:r>
              <a:rPr lang="en-AU" sz="1200" dirty="0">
                <a:solidFill>
                  <a:srgbClr val="0070C0"/>
                </a:solidFill>
                <a:latin typeface="+mn-lt"/>
                <a:hlinkClick r:id="rId5">
                  <a:extLst>
                    <a:ext uri="{A12FA001-AC4F-418D-AE19-62706E023703}">
                      <ahyp:hlinkClr xmlns:ahyp="http://schemas.microsoft.com/office/drawing/2018/hyperlinkcolor" val="tx"/>
                    </a:ext>
                  </a:extLst>
                </a:hlinkClick>
              </a:rPr>
              <a:t>https://www.youtube.com/watch?v=BV4mcit0xqQ</a:t>
            </a:r>
            <a:endParaRPr lang="en-AU" sz="1200" dirty="0">
              <a:solidFill>
                <a:srgbClr val="0070C0"/>
              </a:solidFill>
              <a:latin typeface="+mn-lt"/>
            </a:endParaRPr>
          </a:p>
          <a:p>
            <a:pPr marL="742950" lvl="1" indent="-285750">
              <a:lnSpc>
                <a:spcPct val="100000"/>
              </a:lnSpc>
              <a:spcBef>
                <a:spcPts val="1200"/>
              </a:spcBef>
              <a:buSzPts val="1800"/>
              <a:buFontTx/>
              <a:buChar char="-"/>
            </a:pPr>
            <a:r>
              <a:rPr lang="en-AU" sz="1200" dirty="0">
                <a:latin typeface="+mn-lt"/>
              </a:rPr>
              <a:t>Murali’s unplayable Doosra - </a:t>
            </a:r>
            <a:r>
              <a:rPr lang="en-AU" sz="1200" dirty="0">
                <a:solidFill>
                  <a:srgbClr val="0070C0"/>
                </a:solidFill>
                <a:latin typeface="+mn-lt"/>
                <a:hlinkClick r:id="rId6">
                  <a:extLst>
                    <a:ext uri="{A12FA001-AC4F-418D-AE19-62706E023703}">
                      <ahyp:hlinkClr xmlns:ahyp="http://schemas.microsoft.com/office/drawing/2018/hyperlinkcolor" val="tx"/>
                    </a:ext>
                  </a:extLst>
                </a:hlinkClick>
              </a:rPr>
              <a:t>https://www.youtube.com/watch?v=NdzpcKCv7Ow</a:t>
            </a:r>
            <a:endParaRPr lang="en-AU" sz="1200" dirty="0">
              <a:solidFill>
                <a:srgbClr val="0070C0"/>
              </a:solidFill>
              <a:latin typeface="+mn-lt"/>
            </a:endParaRPr>
          </a:p>
          <a:p>
            <a:pPr marL="742950" lvl="1" indent="-285750">
              <a:lnSpc>
                <a:spcPct val="100000"/>
              </a:lnSpc>
              <a:spcBef>
                <a:spcPts val="1200"/>
              </a:spcBef>
              <a:buSzPts val="1800"/>
              <a:buFontTx/>
              <a:buChar char="-"/>
            </a:pPr>
            <a:r>
              <a:rPr lang="en-AU" sz="1200" dirty="0">
                <a:latin typeface="+mn-lt"/>
              </a:rPr>
              <a:t>James Anderson 10 /45 at Headingly against Sri Lanka - </a:t>
            </a:r>
            <a:r>
              <a:rPr lang="en-AU" sz="1200" dirty="0">
                <a:solidFill>
                  <a:srgbClr val="0070C0"/>
                </a:solidFill>
                <a:latin typeface="+mn-lt"/>
                <a:hlinkClick r:id="rId7">
                  <a:extLst>
                    <a:ext uri="{A12FA001-AC4F-418D-AE19-62706E023703}">
                      <ahyp:hlinkClr xmlns:ahyp="http://schemas.microsoft.com/office/drawing/2018/hyperlinkcolor" val="tx"/>
                    </a:ext>
                  </a:extLst>
                </a:hlinkClick>
              </a:rPr>
              <a:t>https://www.youtube.com/watch?v=D1SWRq6YVNs</a:t>
            </a:r>
            <a:endParaRPr lang="en-AU" sz="1200" dirty="0">
              <a:latin typeface="+mn-lt"/>
            </a:endParaRPr>
          </a:p>
          <a:p>
            <a:pPr marL="0" lvl="0" indent="0" algn="l" rtl="0">
              <a:lnSpc>
                <a:spcPct val="100000"/>
              </a:lnSpc>
              <a:spcBef>
                <a:spcPts val="1200"/>
              </a:spcBef>
              <a:spcAft>
                <a:spcPts val="0"/>
              </a:spcAft>
              <a:buSzPts val="1800"/>
              <a:buNone/>
            </a:pPr>
            <a:endParaRPr sz="1200" dirty="0">
              <a:latin typeface="+mn-lt"/>
            </a:endParaRPr>
          </a:p>
        </p:txBody>
      </p:sp>
      <p:pic>
        <p:nvPicPr>
          <p:cNvPr id="3" name="Picture 2" descr="A screenshot of a video game&#10;&#10;Description automatically generated with medium confidence">
            <a:extLst>
              <a:ext uri="{FF2B5EF4-FFF2-40B4-BE49-F238E27FC236}">
                <a16:creationId xmlns:a16="http://schemas.microsoft.com/office/drawing/2014/main" id="{FFC551DF-8D81-E71E-FBDF-CDD6BD668859}"/>
              </a:ext>
            </a:extLst>
          </p:cNvPr>
          <p:cNvPicPr>
            <a:picLocks noChangeAspect="1"/>
          </p:cNvPicPr>
          <p:nvPr/>
        </p:nvPicPr>
        <p:blipFill rotWithShape="1">
          <a:blip r:embed="rId8">
            <a:extLst>
              <a:ext uri="{28A0092B-C50C-407E-A947-70E740481C1C}">
                <a14:useLocalDpi xmlns:a14="http://schemas.microsoft.com/office/drawing/2010/main" val="0"/>
              </a:ext>
            </a:extLst>
          </a:blip>
          <a:srcRect r="2644" b="2"/>
          <a:stretch/>
        </p:blipFill>
        <p:spPr>
          <a:xfrm>
            <a:off x="4975335" y="1187099"/>
            <a:ext cx="1944772" cy="1997548"/>
          </a:xfrm>
          <a:prstGeom prst="rect">
            <a:avLst/>
          </a:prstGeom>
          <a:ln>
            <a:solidFill>
              <a:schemeClr val="accent1"/>
            </a:solidFill>
          </a:ln>
        </p:spPr>
      </p:pic>
      <p:pic>
        <p:nvPicPr>
          <p:cNvPr id="7" name="Picture 6" descr="A screenshot of a video game&#10;&#10;Description automatically generated">
            <a:extLst>
              <a:ext uri="{FF2B5EF4-FFF2-40B4-BE49-F238E27FC236}">
                <a16:creationId xmlns:a16="http://schemas.microsoft.com/office/drawing/2014/main" id="{57050BD2-2318-0796-17DE-08345740F0FE}"/>
              </a:ext>
            </a:extLst>
          </p:cNvPr>
          <p:cNvPicPr>
            <a:picLocks noChangeAspect="1"/>
          </p:cNvPicPr>
          <p:nvPr/>
        </p:nvPicPr>
        <p:blipFill>
          <a:blip r:embed="rId9"/>
          <a:stretch>
            <a:fillRect/>
          </a:stretch>
        </p:blipFill>
        <p:spPr>
          <a:xfrm>
            <a:off x="7018605" y="1187099"/>
            <a:ext cx="2026896" cy="2026896"/>
          </a:xfrm>
          <a:prstGeom prst="rect">
            <a:avLst/>
          </a:prstGeom>
        </p:spPr>
      </p:pic>
      <p:pic>
        <p:nvPicPr>
          <p:cNvPr id="11" name="Picture 10">
            <a:extLst>
              <a:ext uri="{FF2B5EF4-FFF2-40B4-BE49-F238E27FC236}">
                <a16:creationId xmlns:a16="http://schemas.microsoft.com/office/drawing/2014/main" id="{811AD965-1C80-2CC5-287D-F8495DCBE3E4}"/>
              </a:ext>
            </a:extLst>
          </p:cNvPr>
          <p:cNvPicPr>
            <a:picLocks noChangeAspect="1"/>
          </p:cNvPicPr>
          <p:nvPr/>
        </p:nvPicPr>
        <p:blipFill>
          <a:blip r:embed="rId10"/>
          <a:stretch>
            <a:fillRect/>
          </a:stretch>
        </p:blipFill>
        <p:spPr>
          <a:xfrm>
            <a:off x="8472056" y="4226615"/>
            <a:ext cx="671944" cy="684520"/>
          </a:xfrm>
          <a:prstGeom prst="rect">
            <a:avLst/>
          </a:prstGeom>
        </p:spPr>
      </p:pic>
      <p:sp>
        <p:nvSpPr>
          <p:cNvPr id="2" name="TextBox 1">
            <a:extLst>
              <a:ext uri="{FF2B5EF4-FFF2-40B4-BE49-F238E27FC236}">
                <a16:creationId xmlns:a16="http://schemas.microsoft.com/office/drawing/2014/main" id="{21A55C1D-4961-33CE-87CE-0A54F260F461}"/>
              </a:ext>
            </a:extLst>
          </p:cNvPr>
          <p:cNvSpPr txBox="1"/>
          <p:nvPr/>
        </p:nvSpPr>
        <p:spPr>
          <a:xfrm>
            <a:off x="316420" y="3184647"/>
            <a:ext cx="8654902" cy="2062103"/>
          </a:xfrm>
          <a:prstGeom prst="rect">
            <a:avLst/>
          </a:prstGeom>
          <a:noFill/>
        </p:spPr>
        <p:txBody>
          <a:bodyPr wrap="square" rtlCol="0">
            <a:spAutoFit/>
          </a:bodyPr>
          <a:lstStyle/>
          <a:p>
            <a:pPr marL="457200" lvl="1">
              <a:lnSpc>
                <a:spcPct val="100000"/>
              </a:lnSpc>
              <a:spcBef>
                <a:spcPts val="1200"/>
              </a:spcBef>
              <a:buSzPts val="1800"/>
            </a:pPr>
            <a:endParaRPr lang="en-AU" sz="1200" dirty="0">
              <a:solidFill>
                <a:srgbClr val="0070C0"/>
              </a:solidFill>
              <a:latin typeface="+mn-lt"/>
            </a:endParaRPr>
          </a:p>
          <a:p>
            <a:pPr marL="285750" indent="-285750">
              <a:spcBef>
                <a:spcPts val="1200"/>
              </a:spcBef>
              <a:buClr>
                <a:schemeClr val="accent3"/>
              </a:buClr>
              <a:buSzPts val="1800"/>
              <a:buFontTx/>
              <a:buChar char="-"/>
            </a:pPr>
            <a:r>
              <a:rPr lang="en-AU" sz="1200" dirty="0">
                <a:solidFill>
                  <a:schemeClr val="accent3"/>
                </a:solidFill>
                <a:latin typeface="+mn-lt"/>
                <a:sym typeface="Proxima Nova"/>
              </a:rPr>
              <a:t>Once each scenario is completed the actual footage of the video will be played within VR for the user to compare his skills and abilities. </a:t>
            </a:r>
          </a:p>
          <a:p>
            <a:pPr marL="285750" indent="-285750">
              <a:spcBef>
                <a:spcPts val="1200"/>
              </a:spcBef>
              <a:buClr>
                <a:schemeClr val="accent3"/>
              </a:buClr>
              <a:buSzPts val="1800"/>
              <a:buFontTx/>
              <a:buChar char="-"/>
            </a:pPr>
            <a:r>
              <a:rPr lang="en-AU" sz="1200" dirty="0">
                <a:solidFill>
                  <a:schemeClr val="accent3"/>
                </a:solidFill>
                <a:latin typeface="+mn-lt"/>
                <a:sym typeface="Proxima Nova"/>
              </a:rPr>
              <a:t>When the user completes the above challenges, they will receive </a:t>
            </a:r>
            <a:r>
              <a:rPr lang="en-AU" sz="1200" dirty="0" err="1">
                <a:solidFill>
                  <a:schemeClr val="accent3"/>
                </a:solidFill>
                <a:latin typeface="+mn-lt"/>
                <a:sym typeface="Proxima Nova"/>
              </a:rPr>
              <a:t>SmartBatter</a:t>
            </a:r>
            <a:r>
              <a:rPr lang="en-AU" sz="1200" dirty="0">
                <a:solidFill>
                  <a:schemeClr val="accent3"/>
                </a:solidFill>
                <a:latin typeface="+mn-lt"/>
                <a:sym typeface="Proxima Nova"/>
              </a:rPr>
              <a:t> credit where they can unlock other scenarios which are unavailable by default. </a:t>
            </a:r>
          </a:p>
          <a:p>
            <a:pPr marL="285750" indent="-285750">
              <a:spcBef>
                <a:spcPts val="1200"/>
              </a:spcBef>
              <a:buClr>
                <a:schemeClr val="accent3"/>
              </a:buClr>
              <a:buSzPts val="1800"/>
              <a:buFontTx/>
              <a:buChar char="-"/>
            </a:pPr>
            <a:r>
              <a:rPr lang="en-AU" sz="1200" dirty="0">
                <a:solidFill>
                  <a:schemeClr val="accent3"/>
                </a:solidFill>
                <a:latin typeface="+mn-lt"/>
                <a:sym typeface="Proxima Nova"/>
              </a:rPr>
              <a:t>The credit can also be used to purchase other items such as Tickets to ICC Events, ICC merchandise – Caps, T-shirts, Team Jerseys etc. </a:t>
            </a:r>
          </a:p>
          <a:p>
            <a:endParaRPr lang="en-LK"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86" name="Google Shape;86;p6"/>
          <p:cNvPicPr preferRelativeResize="0"/>
          <p:nvPr/>
        </p:nvPicPr>
        <p:blipFill rotWithShape="1">
          <a:blip r:embed="rId3">
            <a:alphaModFix/>
          </a:blip>
          <a:srcRect/>
          <a:stretch/>
        </p:blipFill>
        <p:spPr>
          <a:xfrm>
            <a:off x="0" y="232365"/>
            <a:ext cx="9144000" cy="5143500"/>
          </a:xfrm>
          <a:prstGeom prst="rect">
            <a:avLst/>
          </a:prstGeom>
          <a:noFill/>
          <a:ln>
            <a:noFill/>
          </a:ln>
        </p:spPr>
      </p:pic>
      <p:sp>
        <p:nvSpPr>
          <p:cNvPr id="87" name="Google Shape;87;p6"/>
          <p:cNvSpPr txBox="1">
            <a:spLocks noGrp="1"/>
          </p:cNvSpPr>
          <p:nvPr>
            <p:ph type="body" idx="1"/>
          </p:nvPr>
        </p:nvSpPr>
        <p:spPr>
          <a:xfrm>
            <a:off x="311700" y="696600"/>
            <a:ext cx="8742060" cy="40419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GB" b="1" dirty="0">
                <a:latin typeface="+mn-lt"/>
              </a:rPr>
              <a:t>Business Logic of the solution :</a:t>
            </a:r>
          </a:p>
          <a:p>
            <a:pPr marL="0" lvl="0" indent="0" algn="l" rtl="0">
              <a:lnSpc>
                <a:spcPct val="115000"/>
              </a:lnSpc>
              <a:spcBef>
                <a:spcPts val="0"/>
              </a:spcBef>
              <a:spcAft>
                <a:spcPts val="1200"/>
              </a:spcAft>
              <a:buSzPts val="1800"/>
              <a:buNone/>
            </a:pPr>
            <a:r>
              <a:rPr lang="en-GB" sz="1400" dirty="0">
                <a:latin typeface="+mn-lt"/>
              </a:rPr>
              <a:t>- </a:t>
            </a:r>
            <a:r>
              <a:rPr lang="en-GB" sz="1400" dirty="0" err="1">
                <a:latin typeface="+mn-lt"/>
              </a:rPr>
              <a:t>SmartBatter</a:t>
            </a:r>
            <a:r>
              <a:rPr lang="en-GB" sz="1400" dirty="0">
                <a:latin typeface="+mn-lt"/>
              </a:rPr>
              <a:t> is a VR App launched on the Oculus Quest Headset</a:t>
            </a:r>
          </a:p>
          <a:p>
            <a:pPr marL="0" lvl="0" indent="0" algn="l" rtl="0">
              <a:lnSpc>
                <a:spcPct val="115000"/>
              </a:lnSpc>
              <a:spcBef>
                <a:spcPts val="0"/>
              </a:spcBef>
              <a:spcAft>
                <a:spcPts val="1200"/>
              </a:spcAft>
              <a:buSzPts val="1800"/>
              <a:buNone/>
            </a:pPr>
            <a:r>
              <a:rPr lang="en-GB" sz="1400" dirty="0">
                <a:latin typeface="+mn-lt"/>
              </a:rPr>
              <a:t>- The Left Controller is attached to a bat (any cricket bat)</a:t>
            </a:r>
          </a:p>
          <a:p>
            <a:pPr marL="0" lvl="0" indent="0" algn="l" rtl="0">
              <a:lnSpc>
                <a:spcPct val="115000"/>
              </a:lnSpc>
              <a:spcBef>
                <a:spcPts val="0"/>
              </a:spcBef>
              <a:spcAft>
                <a:spcPts val="1200"/>
              </a:spcAft>
              <a:buSzPts val="1800"/>
              <a:buNone/>
            </a:pPr>
            <a:r>
              <a:rPr lang="en-GB" sz="1400" dirty="0">
                <a:latin typeface="+mn-lt"/>
              </a:rPr>
              <a:t>- When the user launches the app:</a:t>
            </a:r>
          </a:p>
          <a:p>
            <a:pPr marL="0" lvl="0" indent="0" algn="l" rtl="0">
              <a:lnSpc>
                <a:spcPct val="115000"/>
              </a:lnSpc>
              <a:spcBef>
                <a:spcPts val="0"/>
              </a:spcBef>
              <a:spcAft>
                <a:spcPts val="1200"/>
              </a:spcAft>
              <a:buSzPts val="1800"/>
              <a:buNone/>
            </a:pPr>
            <a:r>
              <a:rPr lang="en-GB" sz="1400" dirty="0">
                <a:latin typeface="+mn-lt"/>
              </a:rPr>
              <a:t>      - The user is directed to a home screen </a:t>
            </a:r>
          </a:p>
          <a:p>
            <a:pPr marL="0" lvl="0" indent="0" algn="l" rtl="0">
              <a:lnSpc>
                <a:spcPct val="115000"/>
              </a:lnSpc>
              <a:spcBef>
                <a:spcPts val="0"/>
              </a:spcBef>
              <a:spcAft>
                <a:spcPts val="1200"/>
              </a:spcAft>
              <a:buSzPts val="1800"/>
              <a:buNone/>
            </a:pPr>
            <a:r>
              <a:rPr lang="en-GB" sz="1400" dirty="0">
                <a:latin typeface="+mn-lt"/>
              </a:rPr>
              <a:t>      - In the Home Screen, user can select the following:</a:t>
            </a:r>
          </a:p>
          <a:p>
            <a:pPr marL="0" indent="0">
              <a:spcAft>
                <a:spcPts val="1200"/>
              </a:spcAft>
              <a:buNone/>
            </a:pPr>
            <a:r>
              <a:rPr lang="en-GB" sz="1400" dirty="0">
                <a:latin typeface="+mn-lt"/>
              </a:rPr>
              <a:t>             - Play unlocked scenarios by default</a:t>
            </a:r>
          </a:p>
          <a:p>
            <a:pPr marL="0" indent="0">
              <a:spcAft>
                <a:spcPts val="1200"/>
              </a:spcAft>
              <a:buNone/>
            </a:pPr>
            <a:r>
              <a:rPr lang="en-GB" sz="1400" dirty="0">
                <a:latin typeface="+mn-lt"/>
              </a:rPr>
              <a:t>             - Chase a competitive score for T10 / T20</a:t>
            </a:r>
          </a:p>
          <a:p>
            <a:pPr marL="285750" indent="-285750">
              <a:spcAft>
                <a:spcPts val="1200"/>
              </a:spcAft>
              <a:buFontTx/>
              <a:buChar char="-"/>
            </a:pPr>
            <a:r>
              <a:rPr lang="en-GB" sz="1400" dirty="0">
                <a:latin typeface="+mn-lt"/>
              </a:rPr>
              <a:t>If </a:t>
            </a:r>
            <a:r>
              <a:rPr lang="en-GB" sz="1400" dirty="0" err="1">
                <a:latin typeface="+mn-lt"/>
              </a:rPr>
              <a:t>SmartBatter</a:t>
            </a:r>
            <a:r>
              <a:rPr lang="en-GB" sz="1400" dirty="0">
                <a:latin typeface="+mn-lt"/>
              </a:rPr>
              <a:t> credit is gained the user can unlock new scenarios</a:t>
            </a:r>
          </a:p>
          <a:p>
            <a:pPr marL="285750" indent="-285750">
              <a:spcAft>
                <a:spcPts val="1200"/>
              </a:spcAft>
              <a:buFontTx/>
              <a:buChar char="-"/>
            </a:pPr>
            <a:endParaRPr sz="1400" dirty="0">
              <a:latin typeface="+mn-lt"/>
            </a:endParaRPr>
          </a:p>
        </p:txBody>
      </p:sp>
      <p:pic>
        <p:nvPicPr>
          <p:cNvPr id="10" name="Picture 9">
            <a:extLst>
              <a:ext uri="{FF2B5EF4-FFF2-40B4-BE49-F238E27FC236}">
                <a16:creationId xmlns:a16="http://schemas.microsoft.com/office/drawing/2014/main" id="{D0846CAB-C656-8834-C1E9-419A2363FCCF}"/>
              </a:ext>
            </a:extLst>
          </p:cNvPr>
          <p:cNvPicPr>
            <a:picLocks noChangeAspect="1"/>
          </p:cNvPicPr>
          <p:nvPr/>
        </p:nvPicPr>
        <p:blipFill>
          <a:blip r:embed="rId4"/>
          <a:stretch>
            <a:fillRect/>
          </a:stretch>
        </p:blipFill>
        <p:spPr>
          <a:xfrm>
            <a:off x="8472056" y="4226615"/>
            <a:ext cx="671944" cy="684520"/>
          </a:xfrm>
          <a:prstGeom prst="rect">
            <a:avLst/>
          </a:prstGeom>
        </p:spPr>
      </p:pic>
      <p:pic>
        <p:nvPicPr>
          <p:cNvPr id="3" name="Picture 2">
            <a:extLst>
              <a:ext uri="{FF2B5EF4-FFF2-40B4-BE49-F238E27FC236}">
                <a16:creationId xmlns:a16="http://schemas.microsoft.com/office/drawing/2014/main" id="{BE62A654-EF0E-C20D-217A-5A5A905A56CE}"/>
              </a:ext>
            </a:extLst>
          </p:cNvPr>
          <p:cNvPicPr>
            <a:picLocks noChangeAspect="1"/>
          </p:cNvPicPr>
          <p:nvPr/>
        </p:nvPicPr>
        <p:blipFill>
          <a:blip r:embed="rId5"/>
          <a:stretch>
            <a:fillRect/>
          </a:stretch>
        </p:blipFill>
        <p:spPr>
          <a:xfrm>
            <a:off x="4912659" y="1556010"/>
            <a:ext cx="4075491" cy="2301685"/>
          </a:xfrm>
          <a:prstGeom prst="rect">
            <a:avLst/>
          </a:prstGeom>
        </p:spPr>
      </p:pic>
      <p:sp>
        <p:nvSpPr>
          <p:cNvPr id="4" name="TextBox 3">
            <a:extLst>
              <a:ext uri="{FF2B5EF4-FFF2-40B4-BE49-F238E27FC236}">
                <a16:creationId xmlns:a16="http://schemas.microsoft.com/office/drawing/2014/main" id="{CC4B5966-C595-1091-0625-A59A27DD48A0}"/>
              </a:ext>
            </a:extLst>
          </p:cNvPr>
          <p:cNvSpPr txBox="1"/>
          <p:nvPr/>
        </p:nvSpPr>
        <p:spPr>
          <a:xfrm>
            <a:off x="6802823" y="3919560"/>
            <a:ext cx="2250937" cy="246221"/>
          </a:xfrm>
          <a:prstGeom prst="rect">
            <a:avLst/>
          </a:prstGeom>
          <a:noFill/>
        </p:spPr>
        <p:txBody>
          <a:bodyPr wrap="none" rtlCol="0">
            <a:spAutoFit/>
          </a:bodyPr>
          <a:lstStyle/>
          <a:p>
            <a:r>
              <a:rPr lang="en-AU" sz="1000" dirty="0"/>
              <a:t>Real-Time Side by Side Comparison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86" name="Google Shape;86;p6"/>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87" name="Google Shape;87;p6"/>
          <p:cNvSpPr txBox="1">
            <a:spLocks noGrp="1"/>
          </p:cNvSpPr>
          <p:nvPr>
            <p:ph type="body" idx="1"/>
          </p:nvPr>
        </p:nvSpPr>
        <p:spPr>
          <a:xfrm>
            <a:off x="287428" y="786248"/>
            <a:ext cx="8520600" cy="4041900"/>
          </a:xfrm>
          <a:prstGeom prst="rect">
            <a:avLst/>
          </a:prstGeom>
          <a:noFill/>
          <a:ln>
            <a:noFill/>
          </a:ln>
        </p:spPr>
        <p:txBody>
          <a:bodyPr spcFirstLastPara="1" wrap="square" lIns="91425" tIns="91425" rIns="91425" bIns="91425" anchor="t" anchorCtr="0">
            <a:normAutofit fontScale="92500" lnSpcReduction="20000"/>
          </a:bodyPr>
          <a:lstStyle/>
          <a:p>
            <a:pPr marL="0" lvl="0" indent="0" algn="l" rtl="0">
              <a:lnSpc>
                <a:spcPct val="115000"/>
              </a:lnSpc>
              <a:spcBef>
                <a:spcPts val="0"/>
              </a:spcBef>
              <a:spcAft>
                <a:spcPts val="1200"/>
              </a:spcAft>
              <a:buSzPts val="1800"/>
              <a:buNone/>
            </a:pPr>
            <a:r>
              <a:rPr lang="en-GB" sz="1900" b="1" dirty="0">
                <a:latin typeface="+mn-lt"/>
              </a:rPr>
              <a:t>Business Logic of the solution (Cont.):</a:t>
            </a:r>
          </a:p>
          <a:p>
            <a:pPr marL="285750" lvl="0" indent="-285750" algn="l" rtl="0">
              <a:lnSpc>
                <a:spcPct val="115000"/>
              </a:lnSpc>
              <a:spcBef>
                <a:spcPts val="0"/>
              </a:spcBef>
              <a:spcAft>
                <a:spcPts val="1200"/>
              </a:spcAft>
              <a:buSzPts val="1800"/>
              <a:buFontTx/>
              <a:buChar char="-"/>
            </a:pPr>
            <a:r>
              <a:rPr lang="en-GB" dirty="0">
                <a:latin typeface="+mn-lt"/>
              </a:rPr>
              <a:t>Challenge Mode</a:t>
            </a:r>
          </a:p>
          <a:p>
            <a:pPr marL="742950" lvl="1" indent="-285750">
              <a:spcAft>
                <a:spcPts val="1200"/>
              </a:spcAft>
              <a:buSzPts val="1800"/>
              <a:buFontTx/>
              <a:buChar char="-"/>
            </a:pPr>
            <a:r>
              <a:rPr lang="en-GB" sz="1500" dirty="0">
                <a:latin typeface="+mn-lt"/>
              </a:rPr>
              <a:t>Generic bowler model asset with generic animations</a:t>
            </a:r>
          </a:p>
          <a:p>
            <a:pPr marL="742950" lvl="1" indent="-285750">
              <a:spcAft>
                <a:spcPts val="1200"/>
              </a:spcAft>
              <a:buSzPts val="1800"/>
              <a:buFontTx/>
              <a:buChar char="-"/>
            </a:pPr>
            <a:r>
              <a:rPr lang="en-GB" sz="1500" dirty="0">
                <a:latin typeface="+mn-lt"/>
              </a:rPr>
              <a:t>Runs in and bowls the delivery(</a:t>
            </a:r>
            <a:r>
              <a:rPr lang="en-GB" sz="1500" dirty="0" err="1">
                <a:latin typeface="+mn-lt"/>
              </a:rPr>
              <a:t>ies</a:t>
            </a:r>
            <a:r>
              <a:rPr lang="en-GB" sz="1500" dirty="0">
                <a:latin typeface="+mn-lt"/>
              </a:rPr>
              <a:t>)</a:t>
            </a:r>
          </a:p>
          <a:p>
            <a:pPr marL="742950" lvl="1" indent="-285750">
              <a:spcAft>
                <a:spcPts val="1200"/>
              </a:spcAft>
              <a:buSzPts val="1800"/>
              <a:buFontTx/>
              <a:buChar char="-"/>
            </a:pPr>
            <a:r>
              <a:rPr lang="en-GB" sz="1500" dirty="0">
                <a:latin typeface="+mn-lt"/>
              </a:rPr>
              <a:t>These deliveries are modelled according to the </a:t>
            </a:r>
            <a:r>
              <a:rPr lang="en-GB" sz="1500" dirty="0" err="1">
                <a:latin typeface="+mn-lt"/>
              </a:rPr>
              <a:t>SmartBatter</a:t>
            </a:r>
            <a:r>
              <a:rPr lang="en-GB" sz="1500" dirty="0">
                <a:latin typeface="+mn-lt"/>
              </a:rPr>
              <a:t> projectile motion algorithm</a:t>
            </a:r>
          </a:p>
          <a:p>
            <a:pPr marL="742950" lvl="1" indent="-285750">
              <a:spcAft>
                <a:spcPts val="1200"/>
              </a:spcAft>
              <a:buSzPts val="1800"/>
              <a:buFontTx/>
              <a:buChar char="-"/>
            </a:pPr>
            <a:r>
              <a:rPr lang="en-GB" sz="1500" dirty="0">
                <a:latin typeface="+mn-lt"/>
              </a:rPr>
              <a:t>The algorithm considers the following:</a:t>
            </a:r>
          </a:p>
          <a:p>
            <a:pPr marL="1200150" lvl="2" indent="-285750">
              <a:spcAft>
                <a:spcPts val="1200"/>
              </a:spcAft>
              <a:buSzPts val="1800"/>
              <a:buFontTx/>
              <a:buChar char="-"/>
            </a:pPr>
            <a:r>
              <a:rPr lang="en-GB" sz="1500" dirty="0">
                <a:latin typeface="+mn-lt"/>
              </a:rPr>
              <a:t>Pace, Swing, Line, Length, Magnus</a:t>
            </a:r>
          </a:p>
          <a:p>
            <a:pPr marL="1200150" lvl="2" indent="-285750">
              <a:spcAft>
                <a:spcPts val="1200"/>
              </a:spcAft>
              <a:buSzPts val="1800"/>
              <a:buFontTx/>
              <a:buChar char="-"/>
            </a:pPr>
            <a:r>
              <a:rPr lang="en-GB" sz="1500" dirty="0">
                <a:latin typeface="+mn-lt"/>
              </a:rPr>
              <a:t>Bounce</a:t>
            </a:r>
          </a:p>
          <a:p>
            <a:pPr marL="1200150" lvl="2" indent="-285750">
              <a:spcAft>
                <a:spcPts val="1200"/>
              </a:spcAft>
              <a:buSzPts val="1800"/>
              <a:buFontTx/>
              <a:buChar char="-"/>
            </a:pPr>
            <a:r>
              <a:rPr lang="en-GB" sz="1500" dirty="0">
                <a:latin typeface="+mn-lt"/>
              </a:rPr>
              <a:t>Friction of the surface</a:t>
            </a:r>
          </a:p>
          <a:p>
            <a:pPr marL="742950" lvl="1" indent="-285750">
              <a:spcAft>
                <a:spcPts val="1200"/>
              </a:spcAft>
              <a:buSzPts val="1800"/>
              <a:buFontTx/>
              <a:buChar char="-"/>
            </a:pPr>
            <a:r>
              <a:rPr lang="en-GB" sz="1500" dirty="0">
                <a:latin typeface="+mn-lt"/>
              </a:rPr>
              <a:t>Fielding for each delivery is AI driven</a:t>
            </a:r>
          </a:p>
          <a:p>
            <a:pPr marL="1200150" lvl="2" indent="-285750">
              <a:spcAft>
                <a:spcPts val="1200"/>
              </a:spcAft>
              <a:buSzPts val="1800"/>
              <a:buFontTx/>
              <a:buChar char="-"/>
            </a:pPr>
            <a:endParaRPr lang="en-GB" dirty="0">
              <a:latin typeface="+mn-lt"/>
            </a:endParaRPr>
          </a:p>
          <a:p>
            <a:pPr marL="914400" lvl="2" indent="0">
              <a:spcAft>
                <a:spcPts val="1200"/>
              </a:spcAft>
              <a:buSzPts val="1800"/>
              <a:buNone/>
            </a:pPr>
            <a:endParaRPr dirty="0">
              <a:latin typeface="+mn-lt"/>
            </a:endParaRPr>
          </a:p>
        </p:txBody>
      </p:sp>
      <p:pic>
        <p:nvPicPr>
          <p:cNvPr id="3" name="Picture 2" descr="A picture containing grass, sport, player&#10;&#10;Description automatically generated">
            <a:extLst>
              <a:ext uri="{FF2B5EF4-FFF2-40B4-BE49-F238E27FC236}">
                <a16:creationId xmlns:a16="http://schemas.microsoft.com/office/drawing/2014/main" id="{35652A00-8D0D-F6AF-08AA-4CBDA130BF2A}"/>
              </a:ext>
            </a:extLst>
          </p:cNvPr>
          <p:cNvPicPr>
            <a:picLocks noChangeAspect="1"/>
          </p:cNvPicPr>
          <p:nvPr/>
        </p:nvPicPr>
        <p:blipFill>
          <a:blip r:embed="rId4"/>
          <a:stretch>
            <a:fillRect/>
          </a:stretch>
        </p:blipFill>
        <p:spPr>
          <a:xfrm>
            <a:off x="5279783" y="2717550"/>
            <a:ext cx="3552517" cy="1981738"/>
          </a:xfrm>
          <a:prstGeom prst="rect">
            <a:avLst/>
          </a:prstGeom>
        </p:spPr>
      </p:pic>
      <p:pic>
        <p:nvPicPr>
          <p:cNvPr id="5" name="Picture 4" descr="A picture containing grass, sky, outdoor, sport&#10;&#10;Description automatically generated">
            <a:extLst>
              <a:ext uri="{FF2B5EF4-FFF2-40B4-BE49-F238E27FC236}">
                <a16:creationId xmlns:a16="http://schemas.microsoft.com/office/drawing/2014/main" id="{981E9EF8-582D-0F95-D4D4-73F8ED78B300}"/>
              </a:ext>
            </a:extLst>
          </p:cNvPr>
          <p:cNvPicPr>
            <a:picLocks noChangeAspect="1"/>
          </p:cNvPicPr>
          <p:nvPr/>
        </p:nvPicPr>
        <p:blipFill>
          <a:blip r:embed="rId5"/>
          <a:stretch>
            <a:fillRect/>
          </a:stretch>
        </p:blipFill>
        <p:spPr>
          <a:xfrm>
            <a:off x="5279783" y="470896"/>
            <a:ext cx="3552517" cy="1866007"/>
          </a:xfrm>
          <a:prstGeom prst="rect">
            <a:avLst/>
          </a:prstGeom>
        </p:spPr>
      </p:pic>
      <p:pic>
        <p:nvPicPr>
          <p:cNvPr id="6" name="Picture 5">
            <a:extLst>
              <a:ext uri="{FF2B5EF4-FFF2-40B4-BE49-F238E27FC236}">
                <a16:creationId xmlns:a16="http://schemas.microsoft.com/office/drawing/2014/main" id="{2111CCC3-A38A-09D8-B2C9-05CE716BF1FB}"/>
              </a:ext>
            </a:extLst>
          </p:cNvPr>
          <p:cNvPicPr>
            <a:picLocks noChangeAspect="1"/>
          </p:cNvPicPr>
          <p:nvPr/>
        </p:nvPicPr>
        <p:blipFill>
          <a:blip r:embed="rId6"/>
          <a:stretch>
            <a:fillRect/>
          </a:stretch>
        </p:blipFill>
        <p:spPr>
          <a:xfrm>
            <a:off x="8472056" y="4226615"/>
            <a:ext cx="671944" cy="684520"/>
          </a:xfrm>
          <a:prstGeom prst="rect">
            <a:avLst/>
          </a:prstGeom>
        </p:spPr>
      </p:pic>
    </p:spTree>
    <p:extLst>
      <p:ext uri="{BB962C8B-B14F-4D97-AF65-F5344CB8AC3E}">
        <p14:creationId xmlns:p14="http://schemas.microsoft.com/office/powerpoint/2010/main" val="23545969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86" name="Google Shape;86;p6"/>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87" name="Google Shape;87;p6"/>
          <p:cNvSpPr txBox="1">
            <a:spLocks noGrp="1"/>
          </p:cNvSpPr>
          <p:nvPr>
            <p:ph type="body" idx="1"/>
          </p:nvPr>
        </p:nvSpPr>
        <p:spPr>
          <a:xfrm>
            <a:off x="311700" y="696600"/>
            <a:ext cx="8520600" cy="4041900"/>
          </a:xfrm>
          <a:prstGeom prst="rect">
            <a:avLst/>
          </a:prstGeom>
          <a:noFill/>
          <a:ln>
            <a:noFill/>
          </a:ln>
        </p:spPr>
        <p:txBody>
          <a:bodyPr spcFirstLastPara="1" wrap="square" lIns="91425" tIns="91425" rIns="91425" bIns="91425" anchor="t" anchorCtr="0">
            <a:normAutofit lnSpcReduction="10000"/>
          </a:bodyPr>
          <a:lstStyle/>
          <a:p>
            <a:pPr marL="0" lvl="0" indent="0" algn="l" rtl="0">
              <a:lnSpc>
                <a:spcPct val="115000"/>
              </a:lnSpc>
              <a:spcBef>
                <a:spcPts val="0"/>
              </a:spcBef>
              <a:spcAft>
                <a:spcPts val="1200"/>
              </a:spcAft>
              <a:buSzPts val="1800"/>
              <a:buNone/>
            </a:pPr>
            <a:r>
              <a:rPr lang="en-GB" b="1" dirty="0"/>
              <a:t>Business Logic of the solution (Cont.):</a:t>
            </a:r>
          </a:p>
          <a:p>
            <a:pPr marL="285750" lvl="0" indent="-285750" algn="l" rtl="0">
              <a:lnSpc>
                <a:spcPct val="115000"/>
              </a:lnSpc>
              <a:spcBef>
                <a:spcPts val="0"/>
              </a:spcBef>
              <a:spcAft>
                <a:spcPts val="1200"/>
              </a:spcAft>
              <a:buSzPts val="1800"/>
              <a:buFontTx/>
              <a:buChar char="-"/>
            </a:pPr>
            <a:r>
              <a:rPr lang="en-GB" dirty="0"/>
              <a:t>Challenge Mode</a:t>
            </a:r>
          </a:p>
          <a:p>
            <a:pPr marL="742950" lvl="1" indent="-285750">
              <a:spcAft>
                <a:spcPts val="1200"/>
              </a:spcAft>
              <a:buSzPts val="1800"/>
              <a:buFontTx/>
              <a:buChar char="-"/>
            </a:pPr>
            <a:r>
              <a:rPr lang="en-GB" dirty="0"/>
              <a:t>Deliveries for the challenge mode are constructed for simulation through video analysis and iterative testing through the </a:t>
            </a:r>
            <a:r>
              <a:rPr lang="en-GB" dirty="0" err="1"/>
              <a:t>SmartBatter</a:t>
            </a:r>
            <a:r>
              <a:rPr lang="en-GB" dirty="0"/>
              <a:t> projectile motion algorithm which is specific to simulate the trajectory of a delivery. </a:t>
            </a:r>
          </a:p>
          <a:p>
            <a:pPr marL="285750" indent="-285750">
              <a:spcAft>
                <a:spcPts val="1200"/>
              </a:spcAft>
              <a:buFontTx/>
              <a:buChar char="-"/>
            </a:pPr>
            <a:r>
              <a:rPr lang="en-GB" dirty="0"/>
              <a:t>Future Vision</a:t>
            </a:r>
          </a:p>
          <a:p>
            <a:pPr marL="742950" lvl="1" indent="-285750">
              <a:spcAft>
                <a:spcPts val="1200"/>
              </a:spcAft>
              <a:buFontTx/>
              <a:buChar char="-"/>
            </a:pPr>
            <a:r>
              <a:rPr lang="en-GB" dirty="0"/>
              <a:t>The future vision for the historical data simulation is to integrate with Hawkeye Ball Trajectory data to the </a:t>
            </a:r>
            <a:r>
              <a:rPr lang="en-GB" dirty="0" err="1"/>
              <a:t>SmartBatter</a:t>
            </a:r>
            <a:r>
              <a:rPr lang="en-GB" dirty="0"/>
              <a:t> projectile motion algorithm. This way we can eliminate the iterative testing of the simulation of historical data. </a:t>
            </a:r>
          </a:p>
          <a:p>
            <a:pPr marL="742950" lvl="1" indent="-285750">
              <a:spcAft>
                <a:spcPts val="1200"/>
              </a:spcAft>
              <a:buFontTx/>
              <a:buChar char="-"/>
            </a:pPr>
            <a:r>
              <a:rPr lang="en-GB" dirty="0"/>
              <a:t>We propose that every cricketing event should have a </a:t>
            </a:r>
            <a:r>
              <a:rPr lang="en-GB" dirty="0" err="1"/>
              <a:t>SmartBatter</a:t>
            </a:r>
            <a:r>
              <a:rPr lang="en-GB" dirty="0"/>
              <a:t> demo location (MCG, SCG, Lords, Eden Gardens, Wankhede Stadium), where fans can engage and face their favourite bowler. </a:t>
            </a:r>
          </a:p>
          <a:p>
            <a:pPr marL="914400" lvl="2" indent="0">
              <a:spcAft>
                <a:spcPts val="1200"/>
              </a:spcAft>
              <a:buSzPts val="1800"/>
              <a:buNone/>
            </a:pPr>
            <a:endParaRPr dirty="0"/>
          </a:p>
        </p:txBody>
      </p:sp>
      <p:pic>
        <p:nvPicPr>
          <p:cNvPr id="2" name="Picture 1">
            <a:extLst>
              <a:ext uri="{FF2B5EF4-FFF2-40B4-BE49-F238E27FC236}">
                <a16:creationId xmlns:a16="http://schemas.microsoft.com/office/drawing/2014/main" id="{69BD116D-47E9-F408-E59A-1B1F5DF02C26}"/>
              </a:ext>
            </a:extLst>
          </p:cNvPr>
          <p:cNvPicPr>
            <a:picLocks noChangeAspect="1"/>
          </p:cNvPicPr>
          <p:nvPr/>
        </p:nvPicPr>
        <p:blipFill>
          <a:blip r:embed="rId4"/>
          <a:stretch>
            <a:fillRect/>
          </a:stretch>
        </p:blipFill>
        <p:spPr>
          <a:xfrm>
            <a:off x="8472056" y="4226615"/>
            <a:ext cx="671944" cy="684520"/>
          </a:xfrm>
          <a:prstGeom prst="rect">
            <a:avLst/>
          </a:prstGeom>
        </p:spPr>
      </p:pic>
    </p:spTree>
    <p:extLst>
      <p:ext uri="{BB962C8B-B14F-4D97-AF65-F5344CB8AC3E}">
        <p14:creationId xmlns:p14="http://schemas.microsoft.com/office/powerpoint/2010/main" val="21850335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7"/>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93" name="Google Shape;93;p7"/>
          <p:cNvSpPr txBox="1">
            <a:spLocks noGrp="1"/>
          </p:cNvSpPr>
          <p:nvPr>
            <p:ph type="body" idx="1"/>
          </p:nvPr>
        </p:nvSpPr>
        <p:spPr>
          <a:xfrm>
            <a:off x="311700" y="706450"/>
            <a:ext cx="5694245" cy="2694841"/>
          </a:xfrm>
          <a:prstGeom prst="rect">
            <a:avLst/>
          </a:prstGeom>
          <a:noFill/>
          <a:ln>
            <a:noFill/>
          </a:ln>
        </p:spPr>
        <p:txBody>
          <a:bodyPr spcFirstLastPara="1" wrap="square" lIns="91425" tIns="91425" rIns="91425" bIns="91425" anchor="t" anchorCtr="0">
            <a:normAutofit fontScale="92500" lnSpcReduction="20000"/>
          </a:bodyPr>
          <a:lstStyle/>
          <a:p>
            <a:pPr marL="0" lvl="0" indent="0" algn="l" rtl="0">
              <a:lnSpc>
                <a:spcPct val="115000"/>
              </a:lnSpc>
              <a:spcBef>
                <a:spcPts val="0"/>
              </a:spcBef>
              <a:spcAft>
                <a:spcPts val="1200"/>
              </a:spcAft>
              <a:buSzPts val="1800"/>
              <a:buNone/>
            </a:pPr>
            <a:r>
              <a:rPr lang="en-GB" b="1" dirty="0">
                <a:latin typeface="+mn-lt"/>
              </a:rPr>
              <a:t>Technology used :</a:t>
            </a:r>
          </a:p>
          <a:p>
            <a:pPr marL="0" lvl="0" indent="0" algn="l" rtl="0">
              <a:lnSpc>
                <a:spcPct val="115000"/>
              </a:lnSpc>
              <a:spcBef>
                <a:spcPts val="0"/>
              </a:spcBef>
              <a:spcAft>
                <a:spcPts val="1200"/>
              </a:spcAft>
              <a:buSzPts val="1800"/>
              <a:buNone/>
            </a:pPr>
            <a:r>
              <a:rPr lang="en-US" sz="1100" b="1" dirty="0">
                <a:latin typeface="+mn-lt"/>
              </a:rPr>
              <a:t>Unreal Engine </a:t>
            </a:r>
            <a:r>
              <a:rPr lang="en-US" sz="1100" dirty="0">
                <a:latin typeface="+mn-lt"/>
              </a:rPr>
              <a:t>-  is used to complete the logic development and the integration through to the Oculus Quest Headset. Unreal Engine is a game development engine which supports game development and simulation behavior development. </a:t>
            </a:r>
          </a:p>
          <a:p>
            <a:pPr marL="0" lvl="0" indent="0" algn="l" rtl="0">
              <a:lnSpc>
                <a:spcPct val="115000"/>
              </a:lnSpc>
              <a:spcBef>
                <a:spcPts val="0"/>
              </a:spcBef>
              <a:spcAft>
                <a:spcPts val="1200"/>
              </a:spcAft>
              <a:buSzPts val="1800"/>
              <a:buNone/>
            </a:pPr>
            <a:r>
              <a:rPr lang="en-US" sz="1100" b="1" dirty="0">
                <a:latin typeface="+mn-lt"/>
              </a:rPr>
              <a:t>Android Development Environment</a:t>
            </a:r>
            <a:r>
              <a:rPr lang="en-US" sz="1100" dirty="0">
                <a:latin typeface="+mn-lt"/>
              </a:rPr>
              <a:t>- Is used to pack the files as a deployable version to the Oculus Quest Headset. The Quest headset is Android based. </a:t>
            </a:r>
          </a:p>
          <a:p>
            <a:pPr marL="0" lvl="0" indent="0" algn="l" rtl="0">
              <a:lnSpc>
                <a:spcPct val="115000"/>
              </a:lnSpc>
              <a:spcBef>
                <a:spcPts val="0"/>
              </a:spcBef>
              <a:spcAft>
                <a:spcPts val="1200"/>
              </a:spcAft>
              <a:buSzPts val="1800"/>
              <a:buNone/>
            </a:pPr>
            <a:r>
              <a:rPr lang="en-US" sz="1100" b="1" dirty="0">
                <a:latin typeface="+mn-lt"/>
              </a:rPr>
              <a:t>Blender</a:t>
            </a:r>
            <a:r>
              <a:rPr lang="en-US" sz="1100" dirty="0">
                <a:latin typeface="+mn-lt"/>
              </a:rPr>
              <a:t> will be used to do any asset modification needs during the development of the game assets</a:t>
            </a:r>
          </a:p>
          <a:p>
            <a:pPr marL="0" lvl="0" indent="0" algn="l" rtl="0">
              <a:lnSpc>
                <a:spcPct val="115000"/>
              </a:lnSpc>
              <a:spcBef>
                <a:spcPts val="0"/>
              </a:spcBef>
              <a:spcAft>
                <a:spcPts val="1200"/>
              </a:spcAft>
              <a:buSzPts val="1800"/>
              <a:buNone/>
            </a:pPr>
            <a:r>
              <a:rPr lang="en-US" sz="1100" b="1" dirty="0">
                <a:latin typeface="+mn-lt"/>
              </a:rPr>
              <a:t>Photoshop</a:t>
            </a:r>
            <a:r>
              <a:rPr lang="en-US" sz="1100" dirty="0">
                <a:latin typeface="+mn-lt"/>
              </a:rPr>
              <a:t> will be used to reskin and add artwork to the game environment</a:t>
            </a:r>
          </a:p>
          <a:p>
            <a:pPr marL="0" lvl="0" indent="0" algn="l" rtl="0">
              <a:lnSpc>
                <a:spcPct val="115000"/>
              </a:lnSpc>
              <a:spcBef>
                <a:spcPts val="0"/>
              </a:spcBef>
              <a:spcAft>
                <a:spcPts val="1200"/>
              </a:spcAft>
              <a:buSzPts val="1800"/>
              <a:buNone/>
            </a:pPr>
            <a:r>
              <a:rPr lang="en-US" sz="1100" b="1" dirty="0">
                <a:latin typeface="+mn-lt"/>
              </a:rPr>
              <a:t>The Oculus Quest </a:t>
            </a:r>
            <a:r>
              <a:rPr lang="en-US" sz="1100" dirty="0">
                <a:latin typeface="+mn-lt"/>
              </a:rPr>
              <a:t>controller will be used as the tracker for the bat. </a:t>
            </a:r>
            <a:endParaRPr sz="1100" dirty="0">
              <a:latin typeface="+mn-lt"/>
            </a:endParaRPr>
          </a:p>
        </p:txBody>
      </p:sp>
      <p:pic>
        <p:nvPicPr>
          <p:cNvPr id="2" name="Picture 1">
            <a:extLst>
              <a:ext uri="{FF2B5EF4-FFF2-40B4-BE49-F238E27FC236}">
                <a16:creationId xmlns:a16="http://schemas.microsoft.com/office/drawing/2014/main" id="{30DEF3FB-DB2E-952D-BCCF-EB24E34F7F6B}"/>
              </a:ext>
            </a:extLst>
          </p:cNvPr>
          <p:cNvPicPr>
            <a:picLocks noChangeAspect="1"/>
          </p:cNvPicPr>
          <p:nvPr/>
        </p:nvPicPr>
        <p:blipFill>
          <a:blip r:embed="rId4"/>
          <a:stretch>
            <a:fillRect/>
          </a:stretch>
        </p:blipFill>
        <p:spPr>
          <a:xfrm>
            <a:off x="633846" y="3563202"/>
            <a:ext cx="2722417" cy="348064"/>
          </a:xfrm>
          <a:prstGeom prst="rect">
            <a:avLst/>
          </a:prstGeom>
        </p:spPr>
      </p:pic>
      <p:pic>
        <p:nvPicPr>
          <p:cNvPr id="3" name="Picture 2">
            <a:extLst>
              <a:ext uri="{FF2B5EF4-FFF2-40B4-BE49-F238E27FC236}">
                <a16:creationId xmlns:a16="http://schemas.microsoft.com/office/drawing/2014/main" id="{E2F2CD36-7812-DEB4-1632-EB7F63632A1C}"/>
              </a:ext>
            </a:extLst>
          </p:cNvPr>
          <p:cNvPicPr>
            <a:picLocks noChangeAspect="1"/>
          </p:cNvPicPr>
          <p:nvPr/>
        </p:nvPicPr>
        <p:blipFill>
          <a:blip r:embed="rId5"/>
          <a:stretch>
            <a:fillRect/>
          </a:stretch>
        </p:blipFill>
        <p:spPr>
          <a:xfrm>
            <a:off x="5304559" y="2726118"/>
            <a:ext cx="3595254" cy="2022232"/>
          </a:xfrm>
          <a:prstGeom prst="rect">
            <a:avLst/>
          </a:prstGeom>
        </p:spPr>
      </p:pic>
      <p:pic>
        <p:nvPicPr>
          <p:cNvPr id="4" name="Picture 3">
            <a:extLst>
              <a:ext uri="{FF2B5EF4-FFF2-40B4-BE49-F238E27FC236}">
                <a16:creationId xmlns:a16="http://schemas.microsoft.com/office/drawing/2014/main" id="{31978CD6-2CF3-CBE7-054E-FA0E7C0A1363}"/>
              </a:ext>
            </a:extLst>
          </p:cNvPr>
          <p:cNvPicPr>
            <a:picLocks noChangeAspect="1"/>
          </p:cNvPicPr>
          <p:nvPr/>
        </p:nvPicPr>
        <p:blipFill>
          <a:blip r:embed="rId6"/>
          <a:stretch>
            <a:fillRect/>
          </a:stretch>
        </p:blipFill>
        <p:spPr>
          <a:xfrm>
            <a:off x="8472056" y="4226615"/>
            <a:ext cx="671944" cy="684520"/>
          </a:xfrm>
          <a:prstGeom prst="rect">
            <a:avLst/>
          </a:prstGeom>
        </p:spPr>
      </p:pic>
      <p:pic>
        <p:nvPicPr>
          <p:cNvPr id="5" name="Picture 4">
            <a:extLst>
              <a:ext uri="{FF2B5EF4-FFF2-40B4-BE49-F238E27FC236}">
                <a16:creationId xmlns:a16="http://schemas.microsoft.com/office/drawing/2014/main" id="{1C63E883-ECAF-3BF4-DD67-5E5266017DB7}"/>
              </a:ext>
            </a:extLst>
          </p:cNvPr>
          <p:cNvPicPr>
            <a:picLocks noChangeAspect="1"/>
          </p:cNvPicPr>
          <p:nvPr/>
        </p:nvPicPr>
        <p:blipFill>
          <a:blip r:embed="rId7"/>
          <a:stretch>
            <a:fillRect/>
          </a:stretch>
        </p:blipFill>
        <p:spPr>
          <a:xfrm>
            <a:off x="6005945" y="465952"/>
            <a:ext cx="2279072" cy="202780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8"/>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99" name="Google Shape;99;p8"/>
          <p:cNvSpPr txBox="1">
            <a:spLocks noGrp="1"/>
          </p:cNvSpPr>
          <p:nvPr>
            <p:ph type="body" idx="1"/>
          </p:nvPr>
        </p:nvSpPr>
        <p:spPr>
          <a:xfrm>
            <a:off x="-925033" y="6075085"/>
            <a:ext cx="8520600" cy="4012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r>
              <a:rPr lang="en-GB" b="1"/>
              <a:t>Estimated cost of/after implementing the solution :</a:t>
            </a:r>
            <a:endParaRPr b="1"/>
          </a:p>
        </p:txBody>
      </p:sp>
      <p:sp>
        <p:nvSpPr>
          <p:cNvPr id="100" name="Google Shape;100;p8"/>
          <p:cNvSpPr txBox="1"/>
          <p:nvPr/>
        </p:nvSpPr>
        <p:spPr>
          <a:xfrm>
            <a:off x="69245" y="716275"/>
            <a:ext cx="4502755" cy="40125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1200"/>
              </a:spcAft>
              <a:buClr>
                <a:schemeClr val="accent3"/>
              </a:buClr>
              <a:buSzPts val="1800"/>
              <a:buFont typeface="Proxima Nova"/>
              <a:buNone/>
            </a:pPr>
            <a:r>
              <a:rPr lang="en-GB" sz="1800" b="1" i="0" u="none" strike="noStrike" cap="none" dirty="0">
                <a:solidFill>
                  <a:schemeClr val="accent3"/>
                </a:solidFill>
                <a:latin typeface="+mn-lt"/>
                <a:ea typeface="Proxima Nova"/>
                <a:cs typeface="Proxima Nova"/>
                <a:sym typeface="Proxima Nova"/>
              </a:rPr>
              <a:t>Prototype Updates:</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Challenges are built into the dashboard</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Every Challenge is locked and can be unlocked by </a:t>
            </a:r>
            <a:r>
              <a:rPr lang="en-GB" dirty="0" err="1">
                <a:solidFill>
                  <a:schemeClr val="accent3"/>
                </a:solidFill>
                <a:latin typeface="+mn-lt"/>
                <a:sym typeface="Proxima Nova"/>
              </a:rPr>
              <a:t>SmartBatter</a:t>
            </a:r>
            <a:r>
              <a:rPr lang="en-GB" dirty="0">
                <a:solidFill>
                  <a:schemeClr val="accent3"/>
                </a:solidFill>
                <a:latin typeface="+mn-lt"/>
                <a:sym typeface="Proxima Nova"/>
              </a:rPr>
              <a:t> coins</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These challenges are based on real scenarios and modelled based on the video analysis of each scenario.</a:t>
            </a:r>
          </a:p>
          <a:p>
            <a:pPr marL="285750" marR="0" lvl="0" indent="-285750" algn="l" rtl="0">
              <a:lnSpc>
                <a:spcPct val="115000"/>
              </a:lnSpc>
              <a:spcBef>
                <a:spcPts val="0"/>
              </a:spcBef>
              <a:spcAft>
                <a:spcPts val="1200"/>
              </a:spcAft>
              <a:buClr>
                <a:schemeClr val="accent3"/>
              </a:buClr>
              <a:buSzPts val="1800"/>
              <a:buFontTx/>
              <a:buChar char="-"/>
            </a:pPr>
            <a:r>
              <a:rPr lang="en-GB" dirty="0">
                <a:solidFill>
                  <a:schemeClr val="accent3"/>
                </a:solidFill>
                <a:latin typeface="+mn-lt"/>
                <a:sym typeface="Proxima Nova"/>
              </a:rPr>
              <a:t>The trajectory of each delivery in the scenario is modelled interfaced with our Trajectory Calculation Algorithm. </a:t>
            </a:r>
          </a:p>
        </p:txBody>
      </p:sp>
      <p:pic>
        <p:nvPicPr>
          <p:cNvPr id="3" name="Picture 2">
            <a:extLst>
              <a:ext uri="{FF2B5EF4-FFF2-40B4-BE49-F238E27FC236}">
                <a16:creationId xmlns:a16="http://schemas.microsoft.com/office/drawing/2014/main" id="{8273F402-CBB1-179D-51DB-C94653ED3EC7}"/>
              </a:ext>
            </a:extLst>
          </p:cNvPr>
          <p:cNvPicPr>
            <a:picLocks noChangeAspect="1"/>
          </p:cNvPicPr>
          <p:nvPr/>
        </p:nvPicPr>
        <p:blipFill>
          <a:blip r:embed="rId4"/>
          <a:stretch>
            <a:fillRect/>
          </a:stretch>
        </p:blipFill>
        <p:spPr>
          <a:xfrm>
            <a:off x="8472056" y="4226615"/>
            <a:ext cx="671944" cy="684520"/>
          </a:xfrm>
          <a:prstGeom prst="rect">
            <a:avLst/>
          </a:prstGeom>
        </p:spPr>
      </p:pic>
      <p:pic>
        <p:nvPicPr>
          <p:cNvPr id="5" name="Picture 4" descr="A picture containing text, indoor, display, screenshot&#10;&#10;Description automatically generated">
            <a:extLst>
              <a:ext uri="{FF2B5EF4-FFF2-40B4-BE49-F238E27FC236}">
                <a16:creationId xmlns:a16="http://schemas.microsoft.com/office/drawing/2014/main" id="{6CF4E13E-059E-1856-F017-73299242482C}"/>
              </a:ext>
            </a:extLst>
          </p:cNvPr>
          <p:cNvPicPr>
            <a:picLocks noChangeAspect="1"/>
          </p:cNvPicPr>
          <p:nvPr/>
        </p:nvPicPr>
        <p:blipFill>
          <a:blip r:embed="rId5"/>
          <a:stretch>
            <a:fillRect/>
          </a:stretch>
        </p:blipFill>
        <p:spPr>
          <a:xfrm>
            <a:off x="4696692" y="414725"/>
            <a:ext cx="4447308" cy="4447308"/>
          </a:xfrm>
          <a:prstGeom prst="rect">
            <a:avLst/>
          </a:prstGeom>
        </p:spPr>
      </p:pic>
    </p:spTree>
    <p:extLst>
      <p:ext uri="{BB962C8B-B14F-4D97-AF65-F5344CB8AC3E}">
        <p14:creationId xmlns:p14="http://schemas.microsoft.com/office/powerpoint/2010/main" val="3375784907"/>
      </p:ext>
    </p:extLst>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802</TotalTime>
  <Words>1716</Words>
  <Application>Microsoft Office PowerPoint</Application>
  <PresentationFormat>On-screen Show (16:9)</PresentationFormat>
  <Paragraphs>149</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Proxima Nova</vt:lpstr>
      <vt:lpstr>Spearmint</vt:lpstr>
      <vt:lpstr>Team Name : SimLabs XR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Guidelines</dc:title>
  <dc:creator>Atharv</dc:creator>
  <cp:lastModifiedBy>Uditha Rajasekara</cp:lastModifiedBy>
  <cp:revision>37</cp:revision>
  <dcterms:modified xsi:type="dcterms:W3CDTF">2023-03-01T15:07:21Z</dcterms:modified>
</cp:coreProperties>
</file>